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70"/>
  </p:notesMasterIdLst>
  <p:sldIdLst>
    <p:sldId id="256" r:id="rId2"/>
    <p:sldId id="257" r:id="rId3"/>
    <p:sldId id="261" r:id="rId4"/>
    <p:sldId id="259" r:id="rId5"/>
    <p:sldId id="260" r:id="rId6"/>
    <p:sldId id="341" r:id="rId7"/>
    <p:sldId id="262" r:id="rId8"/>
    <p:sldId id="358" r:id="rId9"/>
    <p:sldId id="337" r:id="rId10"/>
    <p:sldId id="264" r:id="rId11"/>
    <p:sldId id="338" r:id="rId12"/>
    <p:sldId id="339" r:id="rId13"/>
    <p:sldId id="265" r:id="rId14"/>
    <p:sldId id="340" r:id="rId15"/>
    <p:sldId id="263" r:id="rId16"/>
    <p:sldId id="266" r:id="rId17"/>
    <p:sldId id="359" r:id="rId18"/>
    <p:sldId id="267" r:id="rId19"/>
    <p:sldId id="268" r:id="rId20"/>
    <p:sldId id="269" r:id="rId21"/>
    <p:sldId id="270" r:id="rId22"/>
    <p:sldId id="271" r:id="rId23"/>
    <p:sldId id="361" r:id="rId24"/>
    <p:sldId id="362" r:id="rId25"/>
    <p:sldId id="360" r:id="rId26"/>
    <p:sldId id="408" r:id="rId27"/>
    <p:sldId id="272" r:id="rId28"/>
    <p:sldId id="273" r:id="rId29"/>
    <p:sldId id="274" r:id="rId30"/>
    <p:sldId id="275" r:id="rId31"/>
    <p:sldId id="334" r:id="rId32"/>
    <p:sldId id="335" r:id="rId33"/>
    <p:sldId id="343" r:id="rId34"/>
    <p:sldId id="345" r:id="rId35"/>
    <p:sldId id="368" r:id="rId36"/>
    <p:sldId id="346" r:id="rId37"/>
    <p:sldId id="342" r:id="rId38"/>
    <p:sldId id="363" r:id="rId39"/>
    <p:sldId id="347" r:id="rId40"/>
    <p:sldId id="348" r:id="rId41"/>
    <p:sldId id="349" r:id="rId42"/>
    <p:sldId id="350" r:id="rId43"/>
    <p:sldId id="351" r:id="rId44"/>
    <p:sldId id="352" r:id="rId45"/>
    <p:sldId id="353" r:id="rId46"/>
    <p:sldId id="354" r:id="rId47"/>
    <p:sldId id="355" r:id="rId48"/>
    <p:sldId id="356" r:id="rId49"/>
    <p:sldId id="357" r:id="rId50"/>
    <p:sldId id="365" r:id="rId51"/>
    <p:sldId id="366" r:id="rId52"/>
    <p:sldId id="414" r:id="rId53"/>
    <p:sldId id="364" r:id="rId54"/>
    <p:sldId id="287" r:id="rId55"/>
    <p:sldId id="288" r:id="rId56"/>
    <p:sldId id="289" r:id="rId57"/>
    <p:sldId id="290" r:id="rId58"/>
    <p:sldId id="291" r:id="rId59"/>
    <p:sldId id="292" r:id="rId60"/>
    <p:sldId id="293" r:id="rId61"/>
    <p:sldId id="294" r:id="rId62"/>
    <p:sldId id="295" r:id="rId63"/>
    <p:sldId id="296" r:id="rId64"/>
    <p:sldId id="297" r:id="rId65"/>
    <p:sldId id="298" r:id="rId66"/>
    <p:sldId id="299" r:id="rId67"/>
    <p:sldId id="300" r:id="rId68"/>
    <p:sldId id="301" r:id="rId69"/>
    <p:sldId id="302" r:id="rId70"/>
    <p:sldId id="387" r:id="rId71"/>
    <p:sldId id="388" r:id="rId72"/>
    <p:sldId id="390" r:id="rId73"/>
    <p:sldId id="389" r:id="rId74"/>
    <p:sldId id="400" r:id="rId75"/>
    <p:sldId id="401" r:id="rId76"/>
    <p:sldId id="402" r:id="rId77"/>
    <p:sldId id="403" r:id="rId78"/>
    <p:sldId id="404" r:id="rId79"/>
    <p:sldId id="405" r:id="rId80"/>
    <p:sldId id="406" r:id="rId81"/>
    <p:sldId id="407" r:id="rId82"/>
    <p:sldId id="308" r:id="rId83"/>
    <p:sldId id="313" r:id="rId84"/>
    <p:sldId id="391" r:id="rId85"/>
    <p:sldId id="395" r:id="rId86"/>
    <p:sldId id="394" r:id="rId87"/>
    <p:sldId id="397" r:id="rId88"/>
    <p:sldId id="413" r:id="rId89"/>
    <p:sldId id="314" r:id="rId90"/>
    <p:sldId id="315" r:id="rId91"/>
    <p:sldId id="316" r:id="rId92"/>
    <p:sldId id="317" r:id="rId93"/>
    <p:sldId id="303" r:id="rId94"/>
    <p:sldId id="304" r:id="rId95"/>
    <p:sldId id="328" r:id="rId96"/>
    <p:sldId id="318" r:id="rId97"/>
    <p:sldId id="417" r:id="rId98"/>
    <p:sldId id="418" r:id="rId99"/>
    <p:sldId id="398" r:id="rId100"/>
    <p:sldId id="419" r:id="rId101"/>
    <p:sldId id="420" r:id="rId102"/>
    <p:sldId id="329" r:id="rId103"/>
    <p:sldId id="396" r:id="rId104"/>
    <p:sldId id="325" r:id="rId105"/>
    <p:sldId id="415" r:id="rId106"/>
    <p:sldId id="416" r:id="rId107"/>
    <p:sldId id="324" r:id="rId108"/>
    <p:sldId id="327" r:id="rId109"/>
    <p:sldId id="421" r:id="rId110"/>
    <p:sldId id="375" r:id="rId111"/>
    <p:sldId id="422" r:id="rId112"/>
    <p:sldId id="423" r:id="rId113"/>
    <p:sldId id="424" r:id="rId114"/>
    <p:sldId id="426" r:id="rId115"/>
    <p:sldId id="427" r:id="rId116"/>
    <p:sldId id="428" r:id="rId117"/>
    <p:sldId id="429" r:id="rId118"/>
    <p:sldId id="425" r:id="rId119"/>
    <p:sldId id="382" r:id="rId120"/>
    <p:sldId id="377" r:id="rId121"/>
    <p:sldId id="378" r:id="rId122"/>
    <p:sldId id="379" r:id="rId123"/>
    <p:sldId id="380" r:id="rId124"/>
    <p:sldId id="381" r:id="rId125"/>
    <p:sldId id="320" r:id="rId126"/>
    <p:sldId id="430" r:id="rId127"/>
    <p:sldId id="431" r:id="rId128"/>
    <p:sldId id="432" r:id="rId129"/>
    <p:sldId id="433" r:id="rId130"/>
    <p:sldId id="434" r:id="rId131"/>
    <p:sldId id="435" r:id="rId132"/>
    <p:sldId id="436" r:id="rId133"/>
    <p:sldId id="437" r:id="rId134"/>
    <p:sldId id="438" r:id="rId135"/>
    <p:sldId id="439" r:id="rId136"/>
    <p:sldId id="440" r:id="rId137"/>
    <p:sldId id="441" r:id="rId138"/>
    <p:sldId id="442" r:id="rId139"/>
    <p:sldId id="443" r:id="rId140"/>
    <p:sldId id="475" r:id="rId141"/>
    <p:sldId id="444" r:id="rId142"/>
    <p:sldId id="445" r:id="rId143"/>
    <p:sldId id="446" r:id="rId144"/>
    <p:sldId id="447" r:id="rId145"/>
    <p:sldId id="448" r:id="rId146"/>
    <p:sldId id="449" r:id="rId147"/>
    <p:sldId id="450" r:id="rId148"/>
    <p:sldId id="451" r:id="rId149"/>
    <p:sldId id="452" r:id="rId150"/>
    <p:sldId id="453" r:id="rId151"/>
    <p:sldId id="454" r:id="rId152"/>
    <p:sldId id="455" r:id="rId153"/>
    <p:sldId id="456" r:id="rId154"/>
    <p:sldId id="457" r:id="rId155"/>
    <p:sldId id="476" r:id="rId156"/>
    <p:sldId id="477" r:id="rId157"/>
    <p:sldId id="478" r:id="rId158"/>
    <p:sldId id="479" r:id="rId159"/>
    <p:sldId id="480" r:id="rId160"/>
    <p:sldId id="481" r:id="rId161"/>
    <p:sldId id="467" r:id="rId162"/>
    <p:sldId id="468" r:id="rId163"/>
    <p:sldId id="469" r:id="rId164"/>
    <p:sldId id="470" r:id="rId165"/>
    <p:sldId id="374" r:id="rId166"/>
    <p:sldId id="410" r:id="rId167"/>
    <p:sldId id="411" r:id="rId168"/>
    <p:sldId id="412" r:id="rId16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2" autoAdjust="0"/>
    <p:restoredTop sz="94660"/>
  </p:normalViewPr>
  <p:slideViewPr>
    <p:cSldViewPr snapToGrid="0">
      <p:cViewPr varScale="1">
        <p:scale>
          <a:sx n="53" d="100"/>
          <a:sy n="53" d="100"/>
        </p:scale>
        <p:origin x="1116"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notesMaster" Target="notesMasters/notesMaster1.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presProps" Target="presProps.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2" Type="http://schemas.openxmlformats.org/officeDocument/2006/relationships/viewProps" Target="view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tableStyles" Target="tableStyle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D0157A2-E3A3-42D9-B990-3D379311F438}" type="datetimeFigureOut">
              <a:rPr lang="en-IN" smtClean="0"/>
              <a:t>20-03-2024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11197B5-D489-4D17-AD1F-61DF462BADF7}" type="slidenum">
              <a:rPr lang="en-IN" smtClean="0"/>
              <a:t>‹#›</a:t>
            </a:fld>
            <a:endParaRPr lang="en-IN"/>
          </a:p>
        </p:txBody>
      </p:sp>
    </p:spTree>
    <p:extLst>
      <p:ext uri="{BB962C8B-B14F-4D97-AF65-F5344CB8AC3E}">
        <p14:creationId xmlns:p14="http://schemas.microsoft.com/office/powerpoint/2010/main" val="35171423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411197B5-D489-4D17-AD1F-61DF462BADF7}" type="slidenum">
              <a:rPr lang="en-IN" smtClean="0"/>
              <a:t>12</a:t>
            </a:fld>
            <a:endParaRPr lang="en-IN"/>
          </a:p>
        </p:txBody>
      </p:sp>
    </p:spTree>
    <p:extLst>
      <p:ext uri="{BB962C8B-B14F-4D97-AF65-F5344CB8AC3E}">
        <p14:creationId xmlns:p14="http://schemas.microsoft.com/office/powerpoint/2010/main" val="23634554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https://www.youtube.com/watch?v=WyZmM6K7ubc</a:t>
            </a:r>
            <a:endParaRPr lang="en-IN" dirty="0"/>
          </a:p>
        </p:txBody>
      </p:sp>
      <p:sp>
        <p:nvSpPr>
          <p:cNvPr id="4" name="Slide Number Placeholder 3"/>
          <p:cNvSpPr>
            <a:spLocks noGrp="1"/>
          </p:cNvSpPr>
          <p:nvPr>
            <p:ph type="sldNum" sz="quarter" idx="10"/>
          </p:nvPr>
        </p:nvSpPr>
        <p:spPr/>
        <p:txBody>
          <a:bodyPr/>
          <a:lstStyle/>
          <a:p>
            <a:fld id="{411197B5-D489-4D17-AD1F-61DF462BADF7}" type="slidenum">
              <a:rPr lang="en-IN" smtClean="0"/>
              <a:t>92</a:t>
            </a:fld>
            <a:endParaRPr lang="en-IN"/>
          </a:p>
        </p:txBody>
      </p:sp>
    </p:spTree>
    <p:extLst>
      <p:ext uri="{BB962C8B-B14F-4D97-AF65-F5344CB8AC3E}">
        <p14:creationId xmlns:p14="http://schemas.microsoft.com/office/powerpoint/2010/main" val="31881114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p>
            <a:fld id="{A6BB4040-FDA0-42D4-B2D3-BF6FDAB44651}" type="datetimeFigureOut">
              <a:rPr lang="en-IN" smtClean="0"/>
              <a:t>20-03-2024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C4190AD-C78C-48A0-B121-2B4BB7A3B67F}" type="slidenum">
              <a:rPr lang="en-IN" smtClean="0"/>
              <a:t>‹#›</a:t>
            </a:fld>
            <a:endParaRPr lang="en-IN"/>
          </a:p>
        </p:txBody>
      </p:sp>
    </p:spTree>
    <p:extLst>
      <p:ext uri="{BB962C8B-B14F-4D97-AF65-F5344CB8AC3E}">
        <p14:creationId xmlns:p14="http://schemas.microsoft.com/office/powerpoint/2010/main" val="25253983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A6BB4040-FDA0-42D4-B2D3-BF6FDAB44651}" type="datetimeFigureOut">
              <a:rPr lang="en-IN" smtClean="0"/>
              <a:t>20-03-2024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C4190AD-C78C-48A0-B121-2B4BB7A3B67F}" type="slidenum">
              <a:rPr lang="en-IN" smtClean="0"/>
              <a:t>‹#›</a:t>
            </a:fld>
            <a:endParaRPr lang="en-IN"/>
          </a:p>
        </p:txBody>
      </p:sp>
    </p:spTree>
    <p:extLst>
      <p:ext uri="{BB962C8B-B14F-4D97-AF65-F5344CB8AC3E}">
        <p14:creationId xmlns:p14="http://schemas.microsoft.com/office/powerpoint/2010/main" val="38913132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A6BB4040-FDA0-42D4-B2D3-BF6FDAB44651}" type="datetimeFigureOut">
              <a:rPr lang="en-IN" smtClean="0"/>
              <a:t>20-03-2024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C4190AD-C78C-48A0-B121-2B4BB7A3B67F}" type="slidenum">
              <a:rPr lang="en-IN" smtClean="0"/>
              <a:t>‹#›</a:t>
            </a:fld>
            <a:endParaRPr lang="en-IN"/>
          </a:p>
        </p:txBody>
      </p:sp>
    </p:spTree>
    <p:extLst>
      <p:ext uri="{BB962C8B-B14F-4D97-AF65-F5344CB8AC3E}">
        <p14:creationId xmlns:p14="http://schemas.microsoft.com/office/powerpoint/2010/main" val="19044739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A6BB4040-FDA0-42D4-B2D3-BF6FDAB44651}" type="datetimeFigureOut">
              <a:rPr lang="en-IN" smtClean="0"/>
              <a:t>20-03-2024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C4190AD-C78C-48A0-B121-2B4BB7A3B67F}" type="slidenum">
              <a:rPr lang="en-IN" smtClean="0"/>
              <a:t>‹#›</a:t>
            </a:fld>
            <a:endParaRPr lang="en-IN"/>
          </a:p>
        </p:txBody>
      </p:sp>
    </p:spTree>
    <p:extLst>
      <p:ext uri="{BB962C8B-B14F-4D97-AF65-F5344CB8AC3E}">
        <p14:creationId xmlns:p14="http://schemas.microsoft.com/office/powerpoint/2010/main" val="6041152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A6BB4040-FDA0-42D4-B2D3-BF6FDAB44651}" type="datetimeFigureOut">
              <a:rPr lang="en-IN" smtClean="0"/>
              <a:t>20-03-2024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C4190AD-C78C-48A0-B121-2B4BB7A3B67F}" type="slidenum">
              <a:rPr lang="en-IN" smtClean="0"/>
              <a:t>‹#›</a:t>
            </a:fld>
            <a:endParaRPr lang="en-IN"/>
          </a:p>
        </p:txBody>
      </p:sp>
    </p:spTree>
    <p:extLst>
      <p:ext uri="{BB962C8B-B14F-4D97-AF65-F5344CB8AC3E}">
        <p14:creationId xmlns:p14="http://schemas.microsoft.com/office/powerpoint/2010/main" val="7786854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p:txBody>
          <a:bodyPr/>
          <a:lstStyle/>
          <a:p>
            <a:fld id="{A6BB4040-FDA0-42D4-B2D3-BF6FDAB44651}" type="datetimeFigureOut">
              <a:rPr lang="en-IN" smtClean="0"/>
              <a:t>20-03-2024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C4190AD-C78C-48A0-B121-2B4BB7A3B67F}" type="slidenum">
              <a:rPr lang="en-IN" smtClean="0"/>
              <a:t>‹#›</a:t>
            </a:fld>
            <a:endParaRPr lang="en-IN"/>
          </a:p>
        </p:txBody>
      </p:sp>
    </p:spTree>
    <p:extLst>
      <p:ext uri="{BB962C8B-B14F-4D97-AF65-F5344CB8AC3E}">
        <p14:creationId xmlns:p14="http://schemas.microsoft.com/office/powerpoint/2010/main" val="2925693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p:txBody>
          <a:bodyPr/>
          <a:lstStyle/>
          <a:p>
            <a:fld id="{A6BB4040-FDA0-42D4-B2D3-BF6FDAB44651}" type="datetimeFigureOut">
              <a:rPr lang="en-IN" smtClean="0"/>
              <a:t>20-03-2024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9C4190AD-C78C-48A0-B121-2B4BB7A3B67F}" type="slidenum">
              <a:rPr lang="en-IN" smtClean="0"/>
              <a:t>‹#›</a:t>
            </a:fld>
            <a:endParaRPr lang="en-IN"/>
          </a:p>
        </p:txBody>
      </p:sp>
    </p:spTree>
    <p:extLst>
      <p:ext uri="{BB962C8B-B14F-4D97-AF65-F5344CB8AC3E}">
        <p14:creationId xmlns:p14="http://schemas.microsoft.com/office/powerpoint/2010/main" val="29213737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p>
            <a:fld id="{A6BB4040-FDA0-42D4-B2D3-BF6FDAB44651}" type="datetimeFigureOut">
              <a:rPr lang="en-IN" smtClean="0"/>
              <a:t>20-03-2024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9C4190AD-C78C-48A0-B121-2B4BB7A3B67F}" type="slidenum">
              <a:rPr lang="en-IN" smtClean="0"/>
              <a:t>‹#›</a:t>
            </a:fld>
            <a:endParaRPr lang="en-IN"/>
          </a:p>
        </p:txBody>
      </p:sp>
    </p:spTree>
    <p:extLst>
      <p:ext uri="{BB962C8B-B14F-4D97-AF65-F5344CB8AC3E}">
        <p14:creationId xmlns:p14="http://schemas.microsoft.com/office/powerpoint/2010/main" val="40236392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6BB4040-FDA0-42D4-B2D3-BF6FDAB44651}" type="datetimeFigureOut">
              <a:rPr lang="en-IN" smtClean="0"/>
              <a:t>20-03-2024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9C4190AD-C78C-48A0-B121-2B4BB7A3B67F}" type="slidenum">
              <a:rPr lang="en-IN" smtClean="0"/>
              <a:t>‹#›</a:t>
            </a:fld>
            <a:endParaRPr lang="en-IN"/>
          </a:p>
        </p:txBody>
      </p:sp>
    </p:spTree>
    <p:extLst>
      <p:ext uri="{BB962C8B-B14F-4D97-AF65-F5344CB8AC3E}">
        <p14:creationId xmlns:p14="http://schemas.microsoft.com/office/powerpoint/2010/main" val="21712873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A6BB4040-FDA0-42D4-B2D3-BF6FDAB44651}" type="datetimeFigureOut">
              <a:rPr lang="en-IN" smtClean="0"/>
              <a:t>20-03-2024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C4190AD-C78C-48A0-B121-2B4BB7A3B67F}" type="slidenum">
              <a:rPr lang="en-IN" smtClean="0"/>
              <a:t>‹#›</a:t>
            </a:fld>
            <a:endParaRPr lang="en-IN"/>
          </a:p>
        </p:txBody>
      </p:sp>
    </p:spTree>
    <p:extLst>
      <p:ext uri="{BB962C8B-B14F-4D97-AF65-F5344CB8AC3E}">
        <p14:creationId xmlns:p14="http://schemas.microsoft.com/office/powerpoint/2010/main" val="33892071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A6BB4040-FDA0-42D4-B2D3-BF6FDAB44651}" type="datetimeFigureOut">
              <a:rPr lang="en-IN" smtClean="0"/>
              <a:t>20-03-2024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C4190AD-C78C-48A0-B121-2B4BB7A3B67F}" type="slidenum">
              <a:rPr lang="en-IN" smtClean="0"/>
              <a:t>‹#›</a:t>
            </a:fld>
            <a:endParaRPr lang="en-IN"/>
          </a:p>
        </p:txBody>
      </p:sp>
    </p:spTree>
    <p:extLst>
      <p:ext uri="{BB962C8B-B14F-4D97-AF65-F5344CB8AC3E}">
        <p14:creationId xmlns:p14="http://schemas.microsoft.com/office/powerpoint/2010/main" val="6151212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6BB4040-FDA0-42D4-B2D3-BF6FDAB44651}" type="datetimeFigureOut">
              <a:rPr lang="en-IN" smtClean="0"/>
              <a:t>20-03-2024</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C4190AD-C78C-48A0-B121-2B4BB7A3B67F}" type="slidenum">
              <a:rPr lang="en-IN" smtClean="0"/>
              <a:t>‹#›</a:t>
            </a:fld>
            <a:endParaRPr lang="en-IN"/>
          </a:p>
        </p:txBody>
      </p:sp>
    </p:spTree>
    <p:extLst>
      <p:ext uri="{BB962C8B-B14F-4D97-AF65-F5344CB8AC3E}">
        <p14:creationId xmlns:p14="http://schemas.microsoft.com/office/powerpoint/2010/main" val="196447581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hyperlink" Target="http://nutch.apache.org/"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8" Type="http://schemas.openxmlformats.org/officeDocument/2006/relationships/hyperlink" Target="https://oozie.apache.org/" TargetMode="External"/><Relationship Id="rId3" Type="http://schemas.openxmlformats.org/officeDocument/2006/relationships/hyperlink" Target="https://hbase.apache.org/" TargetMode="External"/><Relationship Id="rId7" Type="http://schemas.openxmlformats.org/officeDocument/2006/relationships/hyperlink" Target="https://zookeeper.apache.org/" TargetMode="External"/><Relationship Id="rId2" Type="http://schemas.openxmlformats.org/officeDocument/2006/relationships/hyperlink" Target="https://hive.apache.org/" TargetMode="External"/><Relationship Id="rId1" Type="http://schemas.openxmlformats.org/officeDocument/2006/relationships/slideLayout" Target="../slideLayouts/slideLayout2.xml"/><Relationship Id="rId6" Type="http://schemas.openxmlformats.org/officeDocument/2006/relationships/hyperlink" Target="https://sqoop.apache.org/" TargetMode="External"/><Relationship Id="rId5" Type="http://schemas.openxmlformats.org/officeDocument/2006/relationships/hyperlink" Target="https://impala.apache.org/" TargetMode="External"/><Relationship Id="rId4" Type="http://schemas.openxmlformats.org/officeDocument/2006/relationships/hyperlink" Target="https://pig.apache.org/"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b="1" dirty="0" smtClean="0">
                <a:latin typeface="Arial Narrow" panose="020B0606020202030204" pitchFamily="34" charset="0"/>
              </a:rPr>
              <a:t>CS7302 </a:t>
            </a:r>
            <a:r>
              <a:rPr lang="en-US" b="1" dirty="0">
                <a:latin typeface="Arial Narrow" panose="020B0606020202030204" pitchFamily="34" charset="0"/>
              </a:rPr>
              <a:t>Big Data Analytics</a:t>
            </a:r>
            <a:endParaRPr lang="en-IN" b="1" dirty="0">
              <a:latin typeface="Arial Narrow" panose="020B0606020202030204" pitchFamily="34" charset="0"/>
            </a:endParaRPr>
          </a:p>
        </p:txBody>
      </p:sp>
      <p:sp>
        <p:nvSpPr>
          <p:cNvPr id="3" name="Subtitle 2"/>
          <p:cNvSpPr>
            <a:spLocks noGrp="1"/>
          </p:cNvSpPr>
          <p:nvPr>
            <p:ph type="subTitle" idx="1"/>
          </p:nvPr>
        </p:nvSpPr>
        <p:spPr/>
        <p:txBody>
          <a:bodyPr>
            <a:normAutofit/>
          </a:bodyPr>
          <a:lstStyle/>
          <a:p>
            <a:r>
              <a:rPr lang="en-US" sz="3600" b="1" dirty="0" smtClean="0">
                <a:latin typeface="Arial Narrow" panose="020B0606020202030204" pitchFamily="34" charset="0"/>
              </a:rPr>
              <a:t>Module 1</a:t>
            </a:r>
            <a:endParaRPr lang="en-IN" sz="3600" b="1" dirty="0">
              <a:latin typeface="Arial Narrow" panose="020B0606020202030204" pitchFamily="34" charset="0"/>
            </a:endParaRPr>
          </a:p>
        </p:txBody>
      </p:sp>
      <p:sp>
        <p:nvSpPr>
          <p:cNvPr id="4" name="Rectangle 3"/>
          <p:cNvSpPr/>
          <p:nvPr/>
        </p:nvSpPr>
        <p:spPr>
          <a:xfrm>
            <a:off x="6126480" y="4535424"/>
            <a:ext cx="5340096" cy="17739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smtClean="0">
                <a:solidFill>
                  <a:srgbClr val="002060"/>
                </a:solidFill>
                <a:latin typeface="Arial Narrow" panose="020B0606020202030204" pitchFamily="34" charset="0"/>
              </a:rPr>
              <a:t>Course Instructor</a:t>
            </a:r>
          </a:p>
          <a:p>
            <a:pPr algn="ctr"/>
            <a:r>
              <a:rPr lang="en-US" sz="2800" dirty="0" smtClean="0">
                <a:latin typeface="Arial Narrow" panose="020B0606020202030204" pitchFamily="34" charset="0"/>
              </a:rPr>
              <a:t>Dr. S. </a:t>
            </a:r>
            <a:r>
              <a:rPr lang="en-US" sz="2800" dirty="0" err="1" smtClean="0">
                <a:latin typeface="Arial Narrow" panose="020B0606020202030204" pitchFamily="34" charset="0"/>
              </a:rPr>
              <a:t>Pitchumani</a:t>
            </a:r>
            <a:r>
              <a:rPr lang="en-US" sz="2800" dirty="0" smtClean="0">
                <a:latin typeface="Arial Narrow" panose="020B0606020202030204" pitchFamily="34" charset="0"/>
              </a:rPr>
              <a:t> </a:t>
            </a:r>
            <a:r>
              <a:rPr lang="en-US" sz="2800" dirty="0" err="1" smtClean="0">
                <a:latin typeface="Arial Narrow" panose="020B0606020202030204" pitchFamily="34" charset="0"/>
              </a:rPr>
              <a:t>Angayarkanni</a:t>
            </a:r>
            <a:endParaRPr lang="en-US" sz="2800" dirty="0" smtClean="0">
              <a:latin typeface="Arial Narrow" panose="020B0606020202030204" pitchFamily="34" charset="0"/>
            </a:endParaRPr>
          </a:p>
          <a:p>
            <a:pPr algn="ctr"/>
            <a:r>
              <a:rPr lang="en-US" sz="2800" dirty="0" smtClean="0">
                <a:latin typeface="Arial Narrow" panose="020B0606020202030204" pitchFamily="34" charset="0"/>
              </a:rPr>
              <a:t>Professor</a:t>
            </a:r>
          </a:p>
          <a:p>
            <a:pPr algn="ctr"/>
            <a:endParaRPr lang="en-IN" sz="2800" dirty="0">
              <a:latin typeface="Arial Narrow" panose="020B0606020202030204" pitchFamily="34"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94840" y="468055"/>
            <a:ext cx="6402319" cy="1848108"/>
          </a:xfrm>
          <a:prstGeom prst="rect">
            <a:avLst/>
          </a:prstGeom>
        </p:spPr>
      </p:pic>
    </p:spTree>
    <p:extLst>
      <p:ext uri="{BB962C8B-B14F-4D97-AF65-F5344CB8AC3E}">
        <p14:creationId xmlns:p14="http://schemas.microsoft.com/office/powerpoint/2010/main" val="396193034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7042" y="-220091"/>
            <a:ext cx="10515600" cy="1325563"/>
          </a:xfrm>
        </p:spPr>
        <p:txBody>
          <a:bodyPr/>
          <a:lstStyle/>
          <a:p>
            <a:r>
              <a:rPr lang="en-US" b="1" dirty="0" smtClean="0">
                <a:latin typeface="Arial Narrow" panose="020B0606020202030204" pitchFamily="34" charset="0"/>
              </a:rPr>
              <a:t>Semi Structured Data</a:t>
            </a:r>
            <a:endParaRPr lang="en-IN" b="1" dirty="0">
              <a:latin typeface="Arial Narrow" panose="020B0606020202030204" pitchFamily="34" charset="0"/>
            </a:endParaRPr>
          </a:p>
        </p:txBody>
      </p:sp>
      <p:sp>
        <p:nvSpPr>
          <p:cNvPr id="3" name="Content Placeholder 2"/>
          <p:cNvSpPr>
            <a:spLocks noGrp="1"/>
          </p:cNvSpPr>
          <p:nvPr>
            <p:ph idx="1"/>
          </p:nvPr>
        </p:nvSpPr>
        <p:spPr>
          <a:xfrm>
            <a:off x="315884" y="1105472"/>
            <a:ext cx="11037916" cy="4823651"/>
          </a:xfrm>
        </p:spPr>
        <p:txBody>
          <a:bodyPr>
            <a:noAutofit/>
          </a:bodyPr>
          <a:lstStyle/>
          <a:p>
            <a:r>
              <a:rPr lang="en-IN" sz="2200" dirty="0" smtClean="0">
                <a:latin typeface="Arial Narrow" panose="020B0606020202030204" pitchFamily="34" charset="0"/>
              </a:rPr>
              <a:t>Semi-Structured Data can be considered as another form of Structured Data. </a:t>
            </a:r>
          </a:p>
          <a:p>
            <a:r>
              <a:rPr lang="en-IN" sz="2200" dirty="0" smtClean="0">
                <a:latin typeface="Arial Narrow" panose="020B0606020202030204" pitchFamily="34" charset="0"/>
              </a:rPr>
              <a:t>It inherits a few properties of Structured Data, but the major part of this kind of data fails to have a definite structure and also, it does not obey the formal structure of data models such as an RDBMS.</a:t>
            </a:r>
          </a:p>
          <a:p>
            <a:pPr fontAlgn="base"/>
            <a:r>
              <a:rPr lang="en-US" sz="2200" dirty="0">
                <a:latin typeface="Arial Narrow" panose="020B0606020202030204" pitchFamily="34" charset="0"/>
              </a:rPr>
              <a:t>Also known as having a </a:t>
            </a:r>
            <a:r>
              <a:rPr lang="en-US" sz="2200" b="1" dirty="0">
                <a:latin typeface="Arial Narrow" panose="020B0606020202030204" pitchFamily="34" charset="0"/>
              </a:rPr>
              <a:t>schema-less or self describing structure </a:t>
            </a:r>
            <a:r>
              <a:rPr lang="en-US" sz="2200" dirty="0">
                <a:latin typeface="Arial Narrow" panose="020B0606020202030204" pitchFamily="34" charset="0"/>
              </a:rPr>
              <a:t>refers to a </a:t>
            </a:r>
            <a:r>
              <a:rPr lang="en-US" sz="2200" b="1" dirty="0">
                <a:latin typeface="Arial Narrow" panose="020B0606020202030204" pitchFamily="34" charset="0"/>
              </a:rPr>
              <a:t>form of structured data </a:t>
            </a:r>
            <a:r>
              <a:rPr lang="en-US" sz="2200" dirty="0">
                <a:latin typeface="Arial Narrow" panose="020B0606020202030204" pitchFamily="34" charset="0"/>
              </a:rPr>
              <a:t>that contains tags or markup elements in order to separate elements and generate hierarchies of records and fields in the given data.</a:t>
            </a:r>
          </a:p>
          <a:p>
            <a:pPr fontAlgn="base"/>
            <a:r>
              <a:rPr lang="en-US" sz="2200" dirty="0">
                <a:latin typeface="Arial Narrow" panose="020B0606020202030204" pitchFamily="34" charset="0"/>
              </a:rPr>
              <a:t>Such type of </a:t>
            </a:r>
            <a:r>
              <a:rPr lang="en-US" sz="2200" b="1" dirty="0">
                <a:latin typeface="Arial Narrow" panose="020B0606020202030204" pitchFamily="34" charset="0"/>
              </a:rPr>
              <a:t>data does not follow the proper structure </a:t>
            </a:r>
            <a:r>
              <a:rPr lang="en-US" sz="2200" dirty="0">
                <a:latin typeface="Arial Narrow" panose="020B0606020202030204" pitchFamily="34" charset="0"/>
              </a:rPr>
              <a:t>of data models as in relational databases</a:t>
            </a:r>
          </a:p>
          <a:p>
            <a:pPr fontAlgn="base"/>
            <a:r>
              <a:rPr lang="en-US" sz="2200" dirty="0">
                <a:latin typeface="Arial Narrow" panose="020B0606020202030204" pitchFamily="34" charset="0"/>
              </a:rPr>
              <a:t>Data is stored </a:t>
            </a:r>
            <a:r>
              <a:rPr lang="en-US" sz="2200" b="1" dirty="0">
                <a:latin typeface="Arial Narrow" panose="020B0606020202030204" pitchFamily="34" charset="0"/>
              </a:rPr>
              <a:t>inconsistently</a:t>
            </a:r>
            <a:r>
              <a:rPr lang="en-US" sz="2200" dirty="0">
                <a:latin typeface="Arial Narrow" panose="020B0606020202030204" pitchFamily="34" charset="0"/>
              </a:rPr>
              <a:t> in rows and columns of a database</a:t>
            </a:r>
          </a:p>
          <a:p>
            <a:pPr fontAlgn="base"/>
            <a:r>
              <a:rPr lang="en-US" sz="2200" dirty="0">
                <a:latin typeface="Arial Narrow" panose="020B0606020202030204" pitchFamily="34" charset="0"/>
              </a:rPr>
              <a:t>Some sources for semi-structured data includes:</a:t>
            </a:r>
          </a:p>
          <a:p>
            <a:pPr lvl="1" fontAlgn="base"/>
            <a:r>
              <a:rPr lang="en-US" sz="2200" dirty="0">
                <a:latin typeface="Arial Narrow" panose="020B0606020202030204" pitchFamily="34" charset="0"/>
              </a:rPr>
              <a:t>File systems such as Web Data in the form of cookies</a:t>
            </a:r>
          </a:p>
          <a:p>
            <a:pPr lvl="1" fontAlgn="base"/>
            <a:r>
              <a:rPr lang="en-US" sz="2200" dirty="0">
                <a:latin typeface="Arial Narrow" panose="020B0606020202030204" pitchFamily="34" charset="0"/>
              </a:rPr>
              <a:t>Data exchange formats such as JavaScript Object Notation(JSON) data</a:t>
            </a:r>
          </a:p>
          <a:p>
            <a:r>
              <a:rPr lang="en-US" sz="2200" b="1" dirty="0" smtClean="0">
                <a:latin typeface="Arial Narrow" panose="020B0606020202030204" pitchFamily="34" charset="0"/>
              </a:rPr>
              <a:t>Textual </a:t>
            </a:r>
            <a:r>
              <a:rPr lang="en-US" sz="2200" b="1" dirty="0">
                <a:latin typeface="Arial Narrow" panose="020B0606020202030204" pitchFamily="34" charset="0"/>
              </a:rPr>
              <a:t>data files with a discernible pattern that </a:t>
            </a:r>
            <a:r>
              <a:rPr lang="en-US" sz="2200" b="1" dirty="0" smtClean="0">
                <a:latin typeface="Arial Narrow" panose="020B0606020202030204" pitchFamily="34" charset="0"/>
              </a:rPr>
              <a:t>enables parsing </a:t>
            </a:r>
            <a:r>
              <a:rPr lang="en-US" sz="2200" b="1" dirty="0">
                <a:latin typeface="Arial Narrow" panose="020B0606020202030204" pitchFamily="34" charset="0"/>
              </a:rPr>
              <a:t>(such as Extensible Markup Language [XML] data files that are </a:t>
            </a:r>
            <a:r>
              <a:rPr lang="en-US" sz="2200" b="1" dirty="0" smtClean="0">
                <a:latin typeface="Arial Narrow" panose="020B0606020202030204" pitchFamily="34" charset="0"/>
              </a:rPr>
              <a:t>self-describing </a:t>
            </a:r>
            <a:r>
              <a:rPr lang="en-US" sz="2200" b="1" dirty="0">
                <a:latin typeface="Arial Narrow" panose="020B0606020202030204" pitchFamily="34" charset="0"/>
              </a:rPr>
              <a:t>and defined by an XML schema)</a:t>
            </a:r>
            <a:endParaRPr lang="en-IN" sz="2200" b="1" dirty="0" smtClean="0">
              <a:latin typeface="Arial Narrow" panose="020B0606020202030204" pitchFamily="34" charset="0"/>
            </a:endParaRPr>
          </a:p>
          <a:p>
            <a:r>
              <a:rPr lang="en-IN" sz="2200" dirty="0" smtClean="0">
                <a:latin typeface="Arial Narrow" panose="020B0606020202030204" pitchFamily="34" charset="0"/>
              </a:rPr>
              <a:t>Example</a:t>
            </a:r>
            <a:r>
              <a:rPr lang="en-IN" sz="2200" dirty="0">
                <a:latin typeface="Arial Narrow" panose="020B0606020202030204" pitchFamily="34" charset="0"/>
              </a:rPr>
              <a:t>: Comma Separated Values(CSV) </a:t>
            </a:r>
            <a:r>
              <a:rPr lang="en-IN" sz="2200" dirty="0" smtClean="0">
                <a:latin typeface="Arial Narrow" panose="020B0606020202030204" pitchFamily="34" charset="0"/>
              </a:rPr>
              <a:t>File, XML data files</a:t>
            </a:r>
            <a:endParaRPr lang="en-IN" sz="2200" dirty="0">
              <a:latin typeface="Arial Narrow" panose="020B0606020202030204" pitchFamily="34" charset="0"/>
            </a:endParaRPr>
          </a:p>
        </p:txBody>
      </p:sp>
    </p:spTree>
    <p:extLst>
      <p:ext uri="{BB962C8B-B14F-4D97-AF65-F5344CB8AC3E}">
        <p14:creationId xmlns:p14="http://schemas.microsoft.com/office/powerpoint/2010/main" val="1637742028"/>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82880" y="493776"/>
            <a:ext cx="11207496" cy="6176963"/>
          </a:xfrm>
        </p:spPr>
        <p:txBody>
          <a:bodyPr>
            <a:noAutofit/>
          </a:bodyPr>
          <a:lstStyle/>
          <a:p>
            <a:pPr algn="just"/>
            <a:r>
              <a:rPr lang="en-US" dirty="0">
                <a:latin typeface="Arial Narrow" panose="020B0606020202030204" pitchFamily="34" charset="0"/>
              </a:rPr>
              <a:t>W</a:t>
            </a:r>
            <a:r>
              <a:rPr lang="en-US" dirty="0" smtClean="0">
                <a:latin typeface="Arial Narrow" panose="020B0606020202030204" pitchFamily="34" charset="0"/>
              </a:rPr>
              <a:t>e </a:t>
            </a:r>
            <a:r>
              <a:rPr lang="en-US" dirty="0">
                <a:latin typeface="Arial Narrow" panose="020B0606020202030204" pitchFamily="34" charset="0"/>
              </a:rPr>
              <a:t>can import the large input data sets from an input source and create an RDD from it.</a:t>
            </a:r>
          </a:p>
          <a:p>
            <a:pPr algn="just"/>
            <a:r>
              <a:rPr lang="en-US" dirty="0">
                <a:latin typeface="Arial Narrow" panose="020B0606020202030204" pitchFamily="34" charset="0"/>
              </a:rPr>
              <a:t>We can then transform many times RDDs to each other by using transformation operation and data will still </a:t>
            </a:r>
            <a:r>
              <a:rPr lang="en-US" dirty="0" smtClean="0">
                <a:latin typeface="Arial Narrow" panose="020B0606020202030204" pitchFamily="34" charset="0"/>
              </a:rPr>
              <a:t>be processed </a:t>
            </a:r>
            <a:r>
              <a:rPr lang="en-US" dirty="0">
                <a:latin typeface="Arial Narrow" panose="020B0606020202030204" pitchFamily="34" charset="0"/>
              </a:rPr>
              <a:t>in a large cluster so that we can work with a very large data set. </a:t>
            </a:r>
            <a:endParaRPr lang="en-US" dirty="0" smtClean="0">
              <a:latin typeface="Arial Narrow" panose="020B0606020202030204" pitchFamily="34" charset="0"/>
            </a:endParaRPr>
          </a:p>
          <a:p>
            <a:pPr algn="just"/>
            <a:r>
              <a:rPr lang="en-US" dirty="0" smtClean="0">
                <a:latin typeface="Arial Narrow" panose="020B0606020202030204" pitchFamily="34" charset="0"/>
              </a:rPr>
              <a:t>An </a:t>
            </a:r>
            <a:r>
              <a:rPr lang="en-US" dirty="0">
                <a:latin typeface="Arial Narrow" panose="020B0606020202030204" pitchFamily="34" charset="0"/>
              </a:rPr>
              <a:t>action operation pulls the data </a:t>
            </a:r>
            <a:r>
              <a:rPr lang="en-US" dirty="0" smtClean="0">
                <a:latin typeface="Arial Narrow" panose="020B0606020202030204" pitchFamily="34" charset="0"/>
              </a:rPr>
              <a:t>set from </a:t>
            </a:r>
            <a:r>
              <a:rPr lang="en-US" dirty="0">
                <a:latin typeface="Arial Narrow" panose="020B0606020202030204" pitchFamily="34" charset="0"/>
              </a:rPr>
              <a:t>the cloud and moves it back to a single machine. </a:t>
            </a:r>
            <a:endParaRPr lang="en-US" dirty="0" smtClean="0">
              <a:latin typeface="Arial Narrow" panose="020B0606020202030204" pitchFamily="34" charset="0"/>
            </a:endParaRPr>
          </a:p>
          <a:p>
            <a:pPr algn="just"/>
            <a:r>
              <a:rPr lang="en-US" dirty="0" smtClean="0">
                <a:latin typeface="Arial Narrow" panose="020B0606020202030204" pitchFamily="34" charset="0"/>
              </a:rPr>
              <a:t>We </a:t>
            </a:r>
            <a:r>
              <a:rPr lang="en-US" dirty="0">
                <a:latin typeface="Arial Narrow" panose="020B0606020202030204" pitchFamily="34" charset="0"/>
              </a:rPr>
              <a:t>run the action operations when we know that the </a:t>
            </a:r>
            <a:r>
              <a:rPr lang="en-US" dirty="0" smtClean="0">
                <a:latin typeface="Arial Narrow" panose="020B0606020202030204" pitchFamily="34" charset="0"/>
              </a:rPr>
              <a:t>final result </a:t>
            </a:r>
            <a:r>
              <a:rPr lang="en-US" dirty="0">
                <a:latin typeface="Arial Narrow" panose="020B0606020202030204" pitchFamily="34" charset="0"/>
              </a:rPr>
              <a:t>will not be very large and can be hold in a single machine main memory. </a:t>
            </a:r>
            <a:endParaRPr lang="en-US" dirty="0" smtClean="0">
              <a:latin typeface="Arial Narrow" panose="020B0606020202030204" pitchFamily="34" charset="0"/>
            </a:endParaRPr>
          </a:p>
          <a:p>
            <a:pPr algn="just"/>
            <a:r>
              <a:rPr lang="en-US" dirty="0" smtClean="0">
                <a:latin typeface="Arial Narrow" panose="020B0606020202030204" pitchFamily="34" charset="0"/>
              </a:rPr>
              <a:t>Note </a:t>
            </a:r>
            <a:r>
              <a:rPr lang="en-US" dirty="0">
                <a:latin typeface="Arial Narrow" panose="020B0606020202030204" pitchFamily="34" charset="0"/>
              </a:rPr>
              <a:t>that the action </a:t>
            </a:r>
            <a:r>
              <a:rPr lang="en-US" dirty="0" smtClean="0">
                <a:latin typeface="Arial Narrow" panose="020B0606020202030204" pitchFamily="34" charset="0"/>
              </a:rPr>
              <a:t>operations cover </a:t>
            </a:r>
            <a:r>
              <a:rPr lang="en-US" dirty="0">
                <a:latin typeface="Arial Narrow" panose="020B0606020202030204" pitchFamily="34" charset="0"/>
              </a:rPr>
              <a:t>the object types from Spark distributed objects to the main programing language object type. </a:t>
            </a:r>
            <a:endParaRPr lang="en-US" dirty="0" smtClean="0">
              <a:latin typeface="Arial Narrow" panose="020B0606020202030204" pitchFamily="34" charset="0"/>
            </a:endParaRPr>
          </a:p>
          <a:p>
            <a:pPr algn="just"/>
            <a:r>
              <a:rPr lang="en-US" dirty="0" smtClean="0">
                <a:latin typeface="Arial Narrow" panose="020B0606020202030204" pitchFamily="34" charset="0"/>
              </a:rPr>
              <a:t>As </a:t>
            </a:r>
            <a:r>
              <a:rPr lang="en-US" dirty="0">
                <a:latin typeface="Arial Narrow" panose="020B0606020202030204" pitchFamily="34" charset="0"/>
              </a:rPr>
              <a:t>we </a:t>
            </a:r>
            <a:r>
              <a:rPr lang="en-US" dirty="0" smtClean="0">
                <a:latin typeface="Arial Narrow" panose="020B0606020202030204" pitchFamily="34" charset="0"/>
              </a:rPr>
              <a:t>are using </a:t>
            </a:r>
            <a:r>
              <a:rPr lang="en-US" dirty="0" err="1">
                <a:latin typeface="Arial Narrow" panose="020B0606020202030204" pitchFamily="34" charset="0"/>
              </a:rPr>
              <a:t>PySpark</a:t>
            </a:r>
            <a:r>
              <a:rPr lang="en-US" dirty="0">
                <a:latin typeface="Arial Narrow" panose="020B0606020202030204" pitchFamily="34" charset="0"/>
              </a:rPr>
              <a:t>, action operations will move our code to go back to regular python code, for example we will get </a:t>
            </a:r>
            <a:r>
              <a:rPr lang="en-US" dirty="0" smtClean="0">
                <a:latin typeface="Arial Narrow" panose="020B0606020202030204" pitchFamily="34" charset="0"/>
              </a:rPr>
              <a:t>a list </a:t>
            </a:r>
            <a:r>
              <a:rPr lang="en-US" dirty="0">
                <a:latin typeface="Arial Narrow" panose="020B0606020202030204" pitchFamily="34" charset="0"/>
              </a:rPr>
              <a:t>of objects or single integer number</a:t>
            </a:r>
            <a:endParaRPr lang="en-IN" dirty="0">
              <a:latin typeface="Arial Narrow" panose="020B0606020202030204" pitchFamily="34" charset="0"/>
            </a:endParaRPr>
          </a:p>
        </p:txBody>
      </p:sp>
    </p:spTree>
    <p:extLst>
      <p:ext uri="{BB962C8B-B14F-4D97-AF65-F5344CB8AC3E}">
        <p14:creationId xmlns:p14="http://schemas.microsoft.com/office/powerpoint/2010/main" val="372343132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latin typeface="Arial Narrow" panose="020B0606020202030204" pitchFamily="34" charset="0"/>
              </a:rPr>
              <a:t>I</a:t>
            </a:r>
            <a:r>
              <a:rPr lang="en-IN" b="1" dirty="0" smtClean="0">
                <a:latin typeface="Arial Narrow" panose="020B0606020202030204" pitchFamily="34" charset="0"/>
              </a:rPr>
              <a:t>nstantiations </a:t>
            </a:r>
            <a:r>
              <a:rPr lang="en-IN" b="1" dirty="0">
                <a:latin typeface="Arial Narrow" panose="020B0606020202030204" pitchFamily="34" charset="0"/>
              </a:rPr>
              <a:t>of </a:t>
            </a:r>
            <a:r>
              <a:rPr lang="en-IN" b="1" dirty="0" err="1">
                <a:latin typeface="Arial Narrow" panose="020B0606020202030204" pitchFamily="34" charset="0"/>
              </a:rPr>
              <a:t>SparkContext</a:t>
            </a:r>
            <a:r>
              <a:rPr lang="en-IN" b="1" dirty="0">
                <a:latin typeface="Arial Narrow" panose="020B0606020202030204" pitchFamily="34" charset="0"/>
              </a:rPr>
              <a:t> object</a:t>
            </a:r>
          </a:p>
        </p:txBody>
      </p:sp>
      <p:sp>
        <p:nvSpPr>
          <p:cNvPr id="3" name="Content Placeholder 2"/>
          <p:cNvSpPr>
            <a:spLocks noGrp="1"/>
          </p:cNvSpPr>
          <p:nvPr>
            <p:ph idx="1"/>
          </p:nvPr>
        </p:nvSpPr>
        <p:spPr/>
        <p:txBody>
          <a:bodyPr>
            <a:normAutofit/>
          </a:bodyPr>
          <a:lstStyle/>
          <a:p>
            <a:pPr marL="0" indent="0">
              <a:buNone/>
            </a:pPr>
            <a:r>
              <a:rPr lang="en-IN" sz="3200" dirty="0">
                <a:latin typeface="Arial Narrow" panose="020B0606020202030204" pitchFamily="34" charset="0"/>
              </a:rPr>
              <a:t>from </a:t>
            </a:r>
            <a:r>
              <a:rPr lang="en-IN" sz="3200" dirty="0" err="1">
                <a:latin typeface="Arial Narrow" panose="020B0606020202030204" pitchFamily="34" charset="0"/>
              </a:rPr>
              <a:t>pyspark</a:t>
            </a:r>
            <a:r>
              <a:rPr lang="en-IN" sz="3200" dirty="0">
                <a:latin typeface="Arial Narrow" panose="020B0606020202030204" pitchFamily="34" charset="0"/>
              </a:rPr>
              <a:t> import </a:t>
            </a:r>
            <a:r>
              <a:rPr lang="en-IN" sz="3200" dirty="0" err="1" smtClean="0">
                <a:latin typeface="Arial Narrow" panose="020B0606020202030204" pitchFamily="34" charset="0"/>
              </a:rPr>
              <a:t>SparkContext</a:t>
            </a:r>
            <a:endParaRPr lang="en-IN" sz="3200" dirty="0" smtClean="0">
              <a:latin typeface="Arial Narrow" panose="020B0606020202030204" pitchFamily="34" charset="0"/>
            </a:endParaRPr>
          </a:p>
          <a:p>
            <a:pPr marL="0" indent="0">
              <a:buNone/>
            </a:pPr>
            <a:r>
              <a:rPr lang="en-US" sz="3200" dirty="0" err="1">
                <a:latin typeface="Arial Narrow" panose="020B0606020202030204" pitchFamily="34" charset="0"/>
              </a:rPr>
              <a:t>s</a:t>
            </a:r>
            <a:r>
              <a:rPr lang="en-US" sz="3200" dirty="0" err="1" smtClean="0">
                <a:latin typeface="Arial Narrow" panose="020B0606020202030204" pitchFamily="34" charset="0"/>
              </a:rPr>
              <a:t>c</a:t>
            </a:r>
            <a:r>
              <a:rPr lang="en-US" sz="3200" dirty="0" smtClean="0">
                <a:latin typeface="Arial Narrow" panose="020B0606020202030204" pitchFamily="34" charset="0"/>
              </a:rPr>
              <a:t>=</a:t>
            </a:r>
            <a:r>
              <a:rPr lang="en-US" sz="3200" dirty="0" err="1" smtClean="0">
                <a:latin typeface="Arial Narrow" panose="020B0606020202030204" pitchFamily="34" charset="0"/>
              </a:rPr>
              <a:t>SparkContext</a:t>
            </a:r>
            <a:r>
              <a:rPr lang="en-US" sz="3200" dirty="0" smtClean="0">
                <a:latin typeface="Arial Narrow" panose="020B0606020202030204" pitchFamily="34" charset="0"/>
              </a:rPr>
              <a:t>()</a:t>
            </a:r>
            <a:endParaRPr lang="en-IN" sz="3200" dirty="0">
              <a:latin typeface="Arial Narrow" panose="020B0606020202030204" pitchFamily="34" charset="0"/>
            </a:endParaRPr>
          </a:p>
        </p:txBody>
      </p:sp>
    </p:spTree>
    <p:extLst>
      <p:ext uri="{BB962C8B-B14F-4D97-AF65-F5344CB8AC3E}">
        <p14:creationId xmlns:p14="http://schemas.microsoft.com/office/powerpoint/2010/main" val="205048701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a:blip r:embed="rId2"/>
          <a:stretch>
            <a:fillRect/>
          </a:stretch>
        </p:blipFill>
        <p:spPr>
          <a:xfrm>
            <a:off x="365760" y="365125"/>
            <a:ext cx="10988040" cy="6161226"/>
          </a:xfrm>
          <a:prstGeom prst="rect">
            <a:avLst/>
          </a:prstGeom>
        </p:spPr>
      </p:pic>
    </p:spTree>
    <p:extLst>
      <p:ext uri="{BB962C8B-B14F-4D97-AF65-F5344CB8AC3E}">
        <p14:creationId xmlns:p14="http://schemas.microsoft.com/office/powerpoint/2010/main" val="2406629970"/>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a:blip r:embed="rId2"/>
          <a:stretch>
            <a:fillRect/>
          </a:stretch>
        </p:blipFill>
        <p:spPr>
          <a:xfrm>
            <a:off x="0" y="0"/>
            <a:ext cx="12192000" cy="6437376"/>
          </a:xfrm>
          <a:prstGeom prst="rect">
            <a:avLst/>
          </a:prstGeom>
        </p:spPr>
      </p:pic>
    </p:spTree>
    <p:extLst>
      <p:ext uri="{BB962C8B-B14F-4D97-AF65-F5344CB8AC3E}">
        <p14:creationId xmlns:p14="http://schemas.microsoft.com/office/powerpoint/2010/main" val="4186264355"/>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Arial Narrow" panose="020B0606020202030204" pitchFamily="34" charset="0"/>
              </a:rPr>
              <a:t>Create RDD</a:t>
            </a:r>
            <a:endParaRPr lang="en-IN" b="1" dirty="0">
              <a:latin typeface="Arial Narrow" panose="020B0606020202030204" pitchFamily="34" charset="0"/>
            </a:endParaRPr>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a:blip r:embed="rId2"/>
          <a:stretch>
            <a:fillRect/>
          </a:stretch>
        </p:blipFill>
        <p:spPr>
          <a:xfrm>
            <a:off x="1564876" y="1338685"/>
            <a:ext cx="9354856" cy="5325218"/>
          </a:xfrm>
          <a:prstGeom prst="rect">
            <a:avLst/>
          </a:prstGeom>
        </p:spPr>
      </p:pic>
    </p:spTree>
    <p:extLst>
      <p:ext uri="{BB962C8B-B14F-4D97-AF65-F5344CB8AC3E}">
        <p14:creationId xmlns:p14="http://schemas.microsoft.com/office/powerpoint/2010/main" val="2095634397"/>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Narrow" panose="020B0606020202030204" pitchFamily="34" charset="0"/>
              </a:rPr>
              <a:t>Parallelizing and Collecting the data</a:t>
            </a:r>
            <a:br>
              <a:rPr lang="en-US" b="1" dirty="0">
                <a:latin typeface="Arial Narrow" panose="020B0606020202030204" pitchFamily="34" charset="0"/>
              </a:rPr>
            </a:br>
            <a:endParaRPr lang="en-IN" dirty="0">
              <a:latin typeface="Arial Narrow" panose="020B0606020202030204" pitchFamily="34" charset="0"/>
            </a:endParaRPr>
          </a:p>
        </p:txBody>
      </p:sp>
      <p:sp>
        <p:nvSpPr>
          <p:cNvPr id="3" name="Content Placeholder 2"/>
          <p:cNvSpPr>
            <a:spLocks noGrp="1"/>
          </p:cNvSpPr>
          <p:nvPr>
            <p:ph idx="1"/>
          </p:nvPr>
        </p:nvSpPr>
        <p:spPr/>
        <p:txBody>
          <a:bodyPr>
            <a:noAutofit/>
          </a:bodyPr>
          <a:lstStyle/>
          <a:p>
            <a:r>
              <a:rPr lang="en-US" sz="2400" dirty="0">
                <a:latin typeface="Arial Narrow" panose="020B0606020202030204" pitchFamily="34" charset="0"/>
              </a:rPr>
              <a:t>parallelize(c, </a:t>
            </a:r>
            <a:r>
              <a:rPr lang="en-US" sz="2400" dirty="0" err="1">
                <a:latin typeface="Arial Narrow" panose="020B0606020202030204" pitchFamily="34" charset="0"/>
              </a:rPr>
              <a:t>numSlices</a:t>
            </a:r>
            <a:r>
              <a:rPr lang="en-US" sz="2400" dirty="0">
                <a:latin typeface="Arial Narrow" panose="020B0606020202030204" pitchFamily="34" charset="0"/>
              </a:rPr>
              <a:t>=None)</a:t>
            </a:r>
          </a:p>
          <a:p>
            <a:r>
              <a:rPr lang="en-US" sz="2400" dirty="0" smtClean="0">
                <a:latin typeface="Arial Narrow" panose="020B0606020202030204" pitchFamily="34" charset="0"/>
              </a:rPr>
              <a:t>The </a:t>
            </a:r>
            <a:r>
              <a:rPr lang="en-US" sz="2400" dirty="0">
                <a:latin typeface="Arial Narrow" panose="020B0606020202030204" pitchFamily="34" charset="0"/>
              </a:rPr>
              <a:t>parallelize() function is used to create an RDD from a collection or an </a:t>
            </a:r>
            <a:r>
              <a:rPr lang="en-US" sz="2400" dirty="0" err="1">
                <a:latin typeface="Arial Narrow" panose="020B0606020202030204" pitchFamily="34" charset="0"/>
              </a:rPr>
              <a:t>iterable</a:t>
            </a:r>
            <a:r>
              <a:rPr lang="en-US" sz="2400" dirty="0">
                <a:latin typeface="Arial Narrow" panose="020B0606020202030204" pitchFamily="34" charset="0"/>
              </a:rPr>
              <a:t> object by distributing the data across multiple partitions in a parallel manner.</a:t>
            </a:r>
          </a:p>
          <a:p>
            <a:r>
              <a:rPr lang="en-US" sz="2400" dirty="0" smtClean="0">
                <a:latin typeface="Arial Narrow" panose="020B0606020202030204" pitchFamily="34" charset="0"/>
              </a:rPr>
              <a:t>Parameters</a:t>
            </a:r>
            <a:r>
              <a:rPr lang="en-US" sz="2400" dirty="0">
                <a:latin typeface="Arial Narrow" panose="020B0606020202030204" pitchFamily="34" charset="0"/>
              </a:rPr>
              <a:t>:</a:t>
            </a:r>
          </a:p>
          <a:p>
            <a:r>
              <a:rPr lang="en-US" sz="2400" dirty="0" smtClean="0">
                <a:latin typeface="Arial Narrow" panose="020B0606020202030204" pitchFamily="34" charset="0"/>
              </a:rPr>
              <a:t>c</a:t>
            </a:r>
            <a:r>
              <a:rPr lang="en-US" sz="2400" dirty="0">
                <a:latin typeface="Arial Narrow" panose="020B0606020202030204" pitchFamily="34" charset="0"/>
              </a:rPr>
              <a:t>: The collection or </a:t>
            </a:r>
            <a:r>
              <a:rPr lang="en-US" sz="2400" dirty="0" err="1">
                <a:latin typeface="Arial Narrow" panose="020B0606020202030204" pitchFamily="34" charset="0"/>
              </a:rPr>
              <a:t>iterable</a:t>
            </a:r>
            <a:r>
              <a:rPr lang="en-US" sz="2400" dirty="0">
                <a:latin typeface="Arial Narrow" panose="020B0606020202030204" pitchFamily="34" charset="0"/>
              </a:rPr>
              <a:t> object to be parallelized into an RDD.</a:t>
            </a:r>
          </a:p>
          <a:p>
            <a:r>
              <a:rPr lang="en-US" sz="2400" dirty="0" err="1" smtClean="0">
                <a:latin typeface="Arial Narrow" panose="020B0606020202030204" pitchFamily="34" charset="0"/>
              </a:rPr>
              <a:t>numSlices</a:t>
            </a:r>
            <a:r>
              <a:rPr lang="en-US" sz="2400" dirty="0" smtClean="0">
                <a:latin typeface="Arial Narrow" panose="020B0606020202030204" pitchFamily="34" charset="0"/>
              </a:rPr>
              <a:t> </a:t>
            </a:r>
            <a:r>
              <a:rPr lang="en-US" sz="2400" dirty="0">
                <a:latin typeface="Arial Narrow" panose="020B0606020202030204" pitchFamily="34" charset="0"/>
              </a:rPr>
              <a:t>(optional): The number of partitions to split the data into. By default, it is set to None, and the number of partitions is determined automatically based on the cluster configuration.</a:t>
            </a:r>
          </a:p>
          <a:p>
            <a:r>
              <a:rPr lang="en-US" sz="2400" dirty="0" smtClean="0">
                <a:latin typeface="Arial Narrow" panose="020B0606020202030204" pitchFamily="34" charset="0"/>
              </a:rPr>
              <a:t>Returns</a:t>
            </a:r>
            <a:r>
              <a:rPr lang="en-US" sz="2400" dirty="0">
                <a:latin typeface="Arial Narrow" panose="020B0606020202030204" pitchFamily="34" charset="0"/>
              </a:rPr>
              <a:t>: An RDD representing the distributed data.</a:t>
            </a:r>
            <a:endParaRPr lang="en-IN" sz="2400" dirty="0">
              <a:latin typeface="Arial Narrow" panose="020B0606020202030204" pitchFamily="34" charset="0"/>
            </a:endParaRPr>
          </a:p>
        </p:txBody>
      </p:sp>
    </p:spTree>
    <p:extLst>
      <p:ext uri="{BB962C8B-B14F-4D97-AF65-F5344CB8AC3E}">
        <p14:creationId xmlns:p14="http://schemas.microsoft.com/office/powerpoint/2010/main" val="36115485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74320" y="402336"/>
            <a:ext cx="11079480" cy="6455664"/>
          </a:xfrm>
        </p:spPr>
        <p:txBody>
          <a:bodyPr>
            <a:normAutofit fontScale="62500" lnSpcReduction="20000"/>
          </a:bodyPr>
          <a:lstStyle/>
          <a:p>
            <a:r>
              <a:rPr lang="en-US" sz="3800" b="1" dirty="0">
                <a:latin typeface="Arial Narrow" panose="020B0606020202030204" pitchFamily="34" charset="0"/>
              </a:rPr>
              <a:t>Note:</a:t>
            </a:r>
          </a:p>
          <a:p>
            <a:r>
              <a:rPr lang="en-US" sz="4500" dirty="0" smtClean="0">
                <a:latin typeface="Arial Narrow" panose="020B0606020202030204" pitchFamily="34" charset="0"/>
              </a:rPr>
              <a:t>The </a:t>
            </a:r>
            <a:r>
              <a:rPr lang="en-US" sz="4500" dirty="0">
                <a:latin typeface="Arial Narrow" panose="020B0606020202030204" pitchFamily="34" charset="0"/>
              </a:rPr>
              <a:t>parallelize() function is a method available in </a:t>
            </a:r>
            <a:r>
              <a:rPr lang="en-US" sz="4500" dirty="0" err="1">
                <a:latin typeface="Arial Narrow" panose="020B0606020202030204" pitchFamily="34" charset="0"/>
              </a:rPr>
              <a:t>PySpark's</a:t>
            </a:r>
            <a:r>
              <a:rPr lang="en-US" sz="4500" dirty="0">
                <a:latin typeface="Arial Narrow" panose="020B0606020202030204" pitchFamily="34" charset="0"/>
              </a:rPr>
              <a:t> </a:t>
            </a:r>
            <a:r>
              <a:rPr lang="en-US" sz="4500" dirty="0" err="1">
                <a:latin typeface="Arial Narrow" panose="020B0606020202030204" pitchFamily="34" charset="0"/>
              </a:rPr>
              <a:t>SparkContext</a:t>
            </a:r>
            <a:r>
              <a:rPr lang="en-US" sz="4500" dirty="0">
                <a:latin typeface="Arial Narrow" panose="020B0606020202030204" pitchFamily="34" charset="0"/>
              </a:rPr>
              <a:t> class.</a:t>
            </a:r>
          </a:p>
          <a:p>
            <a:r>
              <a:rPr lang="en-US" sz="4500" dirty="0" smtClean="0">
                <a:latin typeface="Arial Narrow" panose="020B0606020202030204" pitchFamily="34" charset="0"/>
              </a:rPr>
              <a:t>The </a:t>
            </a:r>
            <a:r>
              <a:rPr lang="en-US" sz="4500" dirty="0">
                <a:latin typeface="Arial Narrow" panose="020B0606020202030204" pitchFamily="34" charset="0"/>
              </a:rPr>
              <a:t>data in the collection or </a:t>
            </a:r>
            <a:r>
              <a:rPr lang="en-US" sz="4500" dirty="0" err="1">
                <a:latin typeface="Arial Narrow" panose="020B0606020202030204" pitchFamily="34" charset="0"/>
              </a:rPr>
              <a:t>iterable</a:t>
            </a:r>
            <a:r>
              <a:rPr lang="en-US" sz="4500" dirty="0">
                <a:latin typeface="Arial Narrow" panose="020B0606020202030204" pitchFamily="34" charset="0"/>
              </a:rPr>
              <a:t> object is partitioned and distributed across multiple partitions, allowing for parallel computation on a cluster.</a:t>
            </a:r>
          </a:p>
          <a:p>
            <a:r>
              <a:rPr lang="en-US" sz="4500" dirty="0" smtClean="0">
                <a:latin typeface="Arial Narrow" panose="020B0606020202030204" pitchFamily="34" charset="0"/>
              </a:rPr>
              <a:t>The </a:t>
            </a:r>
            <a:r>
              <a:rPr lang="en-US" sz="4500" dirty="0">
                <a:latin typeface="Arial Narrow" panose="020B0606020202030204" pitchFamily="34" charset="0"/>
              </a:rPr>
              <a:t>resulting RDD is immutable and can be operated upon using various transformation and action operations available in </a:t>
            </a:r>
            <a:r>
              <a:rPr lang="en-US" sz="4500" dirty="0" err="1">
                <a:latin typeface="Arial Narrow" panose="020B0606020202030204" pitchFamily="34" charset="0"/>
              </a:rPr>
              <a:t>PySpark</a:t>
            </a:r>
            <a:r>
              <a:rPr lang="en-US" sz="4500" dirty="0">
                <a:latin typeface="Arial Narrow" panose="020B0606020202030204" pitchFamily="34" charset="0"/>
              </a:rPr>
              <a:t>.</a:t>
            </a:r>
          </a:p>
          <a:p>
            <a:r>
              <a:rPr lang="en-US" sz="4500" dirty="0" smtClean="0">
                <a:latin typeface="Arial Narrow" panose="020B0606020202030204" pitchFamily="34" charset="0"/>
              </a:rPr>
              <a:t>It </a:t>
            </a:r>
            <a:r>
              <a:rPr lang="en-US" sz="4500" dirty="0">
                <a:latin typeface="Arial Narrow" panose="020B0606020202030204" pitchFamily="34" charset="0"/>
              </a:rPr>
              <a:t>is generally recommended to have a sufficient number of partitions to fully utilize the available cluster resources and enable parallel processing.</a:t>
            </a:r>
          </a:p>
          <a:p>
            <a:r>
              <a:rPr lang="en-US" sz="4500" dirty="0" smtClean="0">
                <a:latin typeface="Arial Narrow" panose="020B0606020202030204" pitchFamily="34" charset="0"/>
              </a:rPr>
              <a:t>The </a:t>
            </a:r>
            <a:r>
              <a:rPr lang="en-US" sz="4500" dirty="0">
                <a:latin typeface="Arial Narrow" panose="020B0606020202030204" pitchFamily="34" charset="0"/>
              </a:rPr>
              <a:t>parallelize() operation is a transformation operation in </a:t>
            </a:r>
            <a:r>
              <a:rPr lang="en-US" sz="4500" dirty="0" err="1">
                <a:latin typeface="Arial Narrow" panose="020B0606020202030204" pitchFamily="34" charset="0"/>
              </a:rPr>
              <a:t>PySpark</a:t>
            </a:r>
            <a:r>
              <a:rPr lang="en-US" sz="4500" dirty="0">
                <a:latin typeface="Arial Narrow" panose="020B0606020202030204" pitchFamily="34" charset="0"/>
              </a:rPr>
              <a:t>, meaning it is lazily evaluated. It will not be executed until an action is triggered on the resulting RDD.</a:t>
            </a:r>
          </a:p>
          <a:p>
            <a:r>
              <a:rPr lang="en-US" sz="4500" dirty="0" smtClean="0">
                <a:latin typeface="Arial Narrow" panose="020B0606020202030204" pitchFamily="34" charset="0"/>
              </a:rPr>
              <a:t>The </a:t>
            </a:r>
            <a:r>
              <a:rPr lang="en-US" sz="4500" dirty="0">
                <a:latin typeface="Arial Narrow" panose="020B0606020202030204" pitchFamily="34" charset="0"/>
              </a:rPr>
              <a:t>parallelize() function is commonly used when working with small to medium-sized datasets that can fit into memory on a single machine.</a:t>
            </a:r>
          </a:p>
          <a:p>
            <a:r>
              <a:rPr lang="en-US" sz="4500" dirty="0" smtClean="0">
                <a:latin typeface="Arial Narrow" panose="020B0606020202030204" pitchFamily="34" charset="0"/>
              </a:rPr>
              <a:t>The </a:t>
            </a:r>
            <a:r>
              <a:rPr lang="en-US" sz="4500" dirty="0">
                <a:latin typeface="Arial Narrow" panose="020B0606020202030204" pitchFamily="34" charset="0"/>
              </a:rPr>
              <a:t>parallelize() function provides a convenient way to create an RDD from in-memory data, but for larger datasets, it is often more efficient to read the data from external storage systems using input operations like </a:t>
            </a:r>
            <a:r>
              <a:rPr lang="en-US" sz="4500" dirty="0" err="1">
                <a:latin typeface="Arial Narrow" panose="020B0606020202030204" pitchFamily="34" charset="0"/>
              </a:rPr>
              <a:t>textFile</a:t>
            </a:r>
            <a:r>
              <a:rPr lang="en-US" sz="4500" dirty="0">
                <a:latin typeface="Arial Narrow" panose="020B0606020202030204" pitchFamily="34" charset="0"/>
              </a:rPr>
              <a:t>() or </a:t>
            </a:r>
            <a:r>
              <a:rPr lang="en-US" sz="4500" dirty="0" err="1">
                <a:latin typeface="Arial Narrow" panose="020B0606020202030204" pitchFamily="34" charset="0"/>
              </a:rPr>
              <a:t>csvFile</a:t>
            </a:r>
            <a:r>
              <a:rPr lang="en-US" sz="4500" dirty="0">
                <a:latin typeface="Arial Narrow" panose="020B0606020202030204" pitchFamily="34" charset="0"/>
              </a:rPr>
              <a:t>().</a:t>
            </a:r>
          </a:p>
          <a:p>
            <a:endParaRPr lang="en-IN" dirty="0"/>
          </a:p>
        </p:txBody>
      </p:sp>
    </p:spTree>
    <p:extLst>
      <p:ext uri="{BB962C8B-B14F-4D97-AF65-F5344CB8AC3E}">
        <p14:creationId xmlns:p14="http://schemas.microsoft.com/office/powerpoint/2010/main" val="335460708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5" name="Picture 4"/>
          <p:cNvPicPr>
            <a:picLocks noChangeAspect="1"/>
          </p:cNvPicPr>
          <p:nvPr/>
        </p:nvPicPr>
        <p:blipFill>
          <a:blip r:embed="rId2"/>
          <a:stretch>
            <a:fillRect/>
          </a:stretch>
        </p:blipFill>
        <p:spPr>
          <a:xfrm>
            <a:off x="307245" y="2718348"/>
            <a:ext cx="11577509" cy="2073108"/>
          </a:xfrm>
          <a:prstGeom prst="rect">
            <a:avLst/>
          </a:prstGeom>
        </p:spPr>
      </p:pic>
    </p:spTree>
    <p:extLst>
      <p:ext uri="{BB962C8B-B14F-4D97-AF65-F5344CB8AC3E}">
        <p14:creationId xmlns:p14="http://schemas.microsoft.com/office/powerpoint/2010/main" val="2534107010"/>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PySpark RD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13962" y="694945"/>
            <a:ext cx="7539538" cy="56169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529632"/>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Arial Narrow" panose="020B0606020202030204" pitchFamily="34" charset="0"/>
              </a:rPr>
              <a:t>Transformation Operations</a:t>
            </a:r>
            <a:endParaRPr lang="en-IN" b="1" dirty="0">
              <a:latin typeface="Arial Narrow" panose="020B0606020202030204" pitchFamily="34" charset="0"/>
            </a:endParaRPr>
          </a:p>
        </p:txBody>
      </p:sp>
      <p:sp>
        <p:nvSpPr>
          <p:cNvPr id="3" name="Content Placeholder 2"/>
          <p:cNvSpPr>
            <a:spLocks noGrp="1"/>
          </p:cNvSpPr>
          <p:nvPr>
            <p:ph idx="1"/>
          </p:nvPr>
        </p:nvSpPr>
        <p:spPr>
          <a:xfrm>
            <a:off x="838200" y="1825625"/>
            <a:ext cx="10515600" cy="442087"/>
          </a:xfrm>
        </p:spPr>
        <p:txBody>
          <a:bodyPr>
            <a:normAutofit lnSpcReduction="10000"/>
          </a:bodyPr>
          <a:lstStyle/>
          <a:p>
            <a:pPr algn="just"/>
            <a:r>
              <a:rPr lang="en-US" dirty="0">
                <a:latin typeface="Arial Narrow" panose="020B0606020202030204" pitchFamily="34" charset="0"/>
              </a:rPr>
              <a:t>Spark provides a set of </a:t>
            </a:r>
            <a:r>
              <a:rPr lang="en-US" b="1" dirty="0">
                <a:latin typeface="Arial Narrow" panose="020B0606020202030204" pitchFamily="34" charset="0"/>
              </a:rPr>
              <a:t>different RDD transformation operation</a:t>
            </a:r>
            <a:r>
              <a:rPr lang="en-US" dirty="0">
                <a:latin typeface="Arial Narrow" panose="020B0606020202030204" pitchFamily="34" charset="0"/>
              </a:rPr>
              <a:t>. </a:t>
            </a:r>
            <a:endParaRPr lang="en-US" dirty="0" smtClean="0">
              <a:latin typeface="Arial Narrow" panose="020B0606020202030204" pitchFamily="34" charset="0"/>
            </a:endParaRPr>
          </a:p>
        </p:txBody>
      </p:sp>
    </p:spTree>
    <p:extLst>
      <p:ext uri="{BB962C8B-B14F-4D97-AF65-F5344CB8AC3E}">
        <p14:creationId xmlns:p14="http://schemas.microsoft.com/office/powerpoint/2010/main" val="35584032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a:blip r:embed="rId2"/>
          <a:stretch>
            <a:fillRect/>
          </a:stretch>
        </p:blipFill>
        <p:spPr>
          <a:xfrm>
            <a:off x="1876486" y="1"/>
            <a:ext cx="6811616" cy="6668896"/>
          </a:xfrm>
          <a:prstGeom prst="rect">
            <a:avLst/>
          </a:prstGeom>
        </p:spPr>
      </p:pic>
    </p:spTree>
    <p:extLst>
      <p:ext uri="{BB962C8B-B14F-4D97-AF65-F5344CB8AC3E}">
        <p14:creationId xmlns:p14="http://schemas.microsoft.com/office/powerpoint/2010/main" val="2909873983"/>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pPr algn="just"/>
            <a:r>
              <a:rPr lang="en-IN" dirty="0">
                <a:latin typeface="Arial Narrow" panose="020B0606020202030204" pitchFamily="34" charset="0"/>
              </a:rPr>
              <a:t>map</a:t>
            </a:r>
          </a:p>
          <a:p>
            <a:pPr algn="just"/>
            <a:r>
              <a:rPr lang="en-IN" dirty="0" err="1">
                <a:latin typeface="Arial Narrow" panose="020B0606020202030204" pitchFamily="34" charset="0"/>
              </a:rPr>
              <a:t>flatMap</a:t>
            </a:r>
            <a:endParaRPr lang="en-IN" dirty="0">
              <a:latin typeface="Arial Narrow" panose="020B0606020202030204" pitchFamily="34" charset="0"/>
            </a:endParaRPr>
          </a:p>
          <a:p>
            <a:pPr algn="just"/>
            <a:r>
              <a:rPr lang="en-IN" dirty="0">
                <a:latin typeface="Arial Narrow" panose="020B0606020202030204" pitchFamily="34" charset="0"/>
              </a:rPr>
              <a:t>filter</a:t>
            </a:r>
          </a:p>
          <a:p>
            <a:pPr algn="just"/>
            <a:r>
              <a:rPr lang="en-IN" dirty="0">
                <a:latin typeface="Arial Narrow" panose="020B0606020202030204" pitchFamily="34" charset="0"/>
              </a:rPr>
              <a:t>distinct</a:t>
            </a:r>
          </a:p>
          <a:p>
            <a:pPr algn="just"/>
            <a:r>
              <a:rPr lang="en-IN" dirty="0" err="1">
                <a:latin typeface="Arial Narrow" panose="020B0606020202030204" pitchFamily="34" charset="0"/>
              </a:rPr>
              <a:t>reduceByKey</a:t>
            </a:r>
            <a:endParaRPr lang="en-IN" dirty="0">
              <a:latin typeface="Arial Narrow" panose="020B0606020202030204" pitchFamily="34" charset="0"/>
            </a:endParaRPr>
          </a:p>
          <a:p>
            <a:pPr algn="just"/>
            <a:r>
              <a:rPr lang="en-IN" dirty="0" err="1">
                <a:latin typeface="Arial Narrow" panose="020B0606020202030204" pitchFamily="34" charset="0"/>
              </a:rPr>
              <a:t>mapPartitions</a:t>
            </a:r>
            <a:endParaRPr lang="en-IN" dirty="0">
              <a:latin typeface="Arial Narrow" panose="020B0606020202030204" pitchFamily="34" charset="0"/>
            </a:endParaRPr>
          </a:p>
          <a:p>
            <a:pPr algn="just"/>
            <a:r>
              <a:rPr lang="en-IN" dirty="0" err="1">
                <a:latin typeface="Arial Narrow" panose="020B0606020202030204" pitchFamily="34" charset="0"/>
              </a:rPr>
              <a:t>sortBy</a:t>
            </a:r>
            <a:endParaRPr lang="en-IN" dirty="0">
              <a:latin typeface="Arial Narrow" panose="020B0606020202030204" pitchFamily="34" charset="0"/>
            </a:endParaRPr>
          </a:p>
          <a:p>
            <a:endParaRPr lang="en-IN" dirty="0"/>
          </a:p>
        </p:txBody>
      </p:sp>
    </p:spTree>
    <p:extLst>
      <p:ext uri="{BB962C8B-B14F-4D97-AF65-F5344CB8AC3E}">
        <p14:creationId xmlns:p14="http://schemas.microsoft.com/office/powerpoint/2010/main" val="3747922629"/>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latin typeface="Arial Narrow" panose="020B0606020202030204" pitchFamily="34" charset="0"/>
              </a:rPr>
              <a:t>Map Operation</a:t>
            </a:r>
            <a:endParaRPr lang="en-IN" dirty="0">
              <a:latin typeface="Arial Narrow" panose="020B0606020202030204" pitchFamily="34" charset="0"/>
            </a:endParaRPr>
          </a:p>
        </p:txBody>
      </p:sp>
      <p:sp>
        <p:nvSpPr>
          <p:cNvPr id="3" name="Content Placeholder 2"/>
          <p:cNvSpPr>
            <a:spLocks noGrp="1"/>
          </p:cNvSpPr>
          <p:nvPr>
            <p:ph idx="1"/>
          </p:nvPr>
        </p:nvSpPr>
        <p:spPr/>
        <p:txBody>
          <a:bodyPr>
            <a:normAutofit/>
          </a:bodyPr>
          <a:lstStyle/>
          <a:p>
            <a:pPr algn="just"/>
            <a:r>
              <a:rPr lang="en-US" dirty="0">
                <a:latin typeface="Arial Narrow" panose="020B0606020202030204" pitchFamily="34" charset="0"/>
              </a:rPr>
              <a:t>Map converts the content of a single row of an RDD to a new single row of a new RDD by apply a function. </a:t>
            </a:r>
            <a:endParaRPr lang="en-US" dirty="0" smtClean="0">
              <a:latin typeface="Arial Narrow" panose="020B0606020202030204" pitchFamily="34" charset="0"/>
            </a:endParaRPr>
          </a:p>
          <a:p>
            <a:pPr algn="just"/>
            <a:r>
              <a:rPr lang="en-US" dirty="0" smtClean="0">
                <a:latin typeface="Arial Narrow" panose="020B0606020202030204" pitchFamily="34" charset="0"/>
              </a:rPr>
              <a:t>We can define </a:t>
            </a:r>
            <a:r>
              <a:rPr lang="en-US" dirty="0">
                <a:latin typeface="Arial Narrow" panose="020B0606020202030204" pitchFamily="34" charset="0"/>
              </a:rPr>
              <a:t>function by using lambda functions or a normal named function. </a:t>
            </a:r>
            <a:endParaRPr lang="en-US" dirty="0" smtClean="0">
              <a:latin typeface="Arial Narrow" panose="020B0606020202030204" pitchFamily="34" charset="0"/>
            </a:endParaRPr>
          </a:p>
          <a:p>
            <a:pPr algn="just"/>
            <a:r>
              <a:rPr lang="en-US" dirty="0" smtClean="0">
                <a:latin typeface="Arial Narrow" panose="020B0606020202030204" pitchFamily="34" charset="0"/>
              </a:rPr>
              <a:t>Note </a:t>
            </a:r>
            <a:r>
              <a:rPr lang="en-US" dirty="0">
                <a:latin typeface="Arial Narrow" panose="020B0606020202030204" pitchFamily="34" charset="0"/>
              </a:rPr>
              <a:t>that Map() operation will convert </a:t>
            </a:r>
            <a:r>
              <a:rPr lang="en-US" dirty="0" smtClean="0">
                <a:latin typeface="Arial Narrow" panose="020B0606020202030204" pitchFamily="34" charset="0"/>
              </a:rPr>
              <a:t>one value </a:t>
            </a:r>
            <a:r>
              <a:rPr lang="en-US" dirty="0">
                <a:latin typeface="Arial Narrow" panose="020B0606020202030204" pitchFamily="34" charset="0"/>
              </a:rPr>
              <a:t>to another one value (one row of an RDD to a new row a one-to-one relationship).</a:t>
            </a:r>
          </a:p>
          <a:p>
            <a:pPr algn="just"/>
            <a:r>
              <a:rPr lang="en-US" dirty="0" smtClean="0">
                <a:latin typeface="Arial Narrow" panose="020B0606020202030204" pitchFamily="34" charset="0"/>
              </a:rPr>
              <a:t>We </a:t>
            </a:r>
            <a:r>
              <a:rPr lang="en-US" dirty="0">
                <a:latin typeface="Arial Narrow" panose="020B0606020202030204" pitchFamily="34" charset="0"/>
              </a:rPr>
              <a:t>map each value of the RDD is mapped from a </a:t>
            </a:r>
            <a:r>
              <a:rPr lang="en-US" dirty="0" smtClean="0">
                <a:latin typeface="Arial Narrow" panose="020B0606020202030204" pitchFamily="34" charset="0"/>
              </a:rPr>
              <a:t>single character </a:t>
            </a:r>
            <a:r>
              <a:rPr lang="en-US" dirty="0">
                <a:latin typeface="Arial Narrow" panose="020B0606020202030204" pitchFamily="34" charset="0"/>
              </a:rPr>
              <a:t>to a tuple of that character and an integer one</a:t>
            </a:r>
            <a:endParaRPr lang="en-IN" dirty="0">
              <a:latin typeface="Arial Narrow" panose="020B0606020202030204" pitchFamily="34" charset="0"/>
            </a:endParaRPr>
          </a:p>
        </p:txBody>
      </p:sp>
    </p:spTree>
    <p:extLst>
      <p:ext uri="{BB962C8B-B14F-4D97-AF65-F5344CB8AC3E}">
        <p14:creationId xmlns:p14="http://schemas.microsoft.com/office/powerpoint/2010/main" val="115548480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a:blip r:embed="rId2"/>
          <a:stretch>
            <a:fillRect/>
          </a:stretch>
        </p:blipFill>
        <p:spPr>
          <a:xfrm>
            <a:off x="1189259" y="2344352"/>
            <a:ext cx="9813482" cy="2666560"/>
          </a:xfrm>
          <a:prstGeom prst="rect">
            <a:avLst/>
          </a:prstGeom>
        </p:spPr>
      </p:pic>
    </p:spTree>
    <p:extLst>
      <p:ext uri="{BB962C8B-B14F-4D97-AF65-F5344CB8AC3E}">
        <p14:creationId xmlns:p14="http://schemas.microsoft.com/office/powerpoint/2010/main" val="181383677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err="1" smtClean="0"/>
              <a:t>flatMap</a:t>
            </a:r>
            <a:r>
              <a:rPr lang="en-IN" b="1" dirty="0" smtClean="0"/>
              <a:t> </a:t>
            </a:r>
            <a:r>
              <a:rPr lang="en-IN" b="1" dirty="0"/>
              <a:t>Operation</a:t>
            </a:r>
            <a:endParaRPr lang="en-IN" dirty="0"/>
          </a:p>
        </p:txBody>
      </p:sp>
      <p:sp>
        <p:nvSpPr>
          <p:cNvPr id="3" name="Content Placeholder 2"/>
          <p:cNvSpPr>
            <a:spLocks noGrp="1"/>
          </p:cNvSpPr>
          <p:nvPr>
            <p:ph idx="1"/>
          </p:nvPr>
        </p:nvSpPr>
        <p:spPr/>
        <p:txBody>
          <a:bodyPr>
            <a:normAutofit fontScale="92500"/>
          </a:bodyPr>
          <a:lstStyle/>
          <a:p>
            <a:pPr algn="just"/>
            <a:r>
              <a:rPr lang="en-US" dirty="0" err="1" smtClean="0">
                <a:latin typeface="Arial Narrow" panose="020B0606020202030204" pitchFamily="34" charset="0"/>
              </a:rPr>
              <a:t>flatMap</a:t>
            </a:r>
            <a:r>
              <a:rPr lang="en-US" dirty="0" smtClean="0">
                <a:latin typeface="Arial Narrow" panose="020B0606020202030204" pitchFamily="34" charset="0"/>
              </a:rPr>
              <a:t> </a:t>
            </a:r>
            <a:r>
              <a:rPr lang="en-US" dirty="0">
                <a:latin typeface="Arial Narrow" panose="020B0606020202030204" pitchFamily="34" charset="0"/>
              </a:rPr>
              <a:t>maps each single row of an RDD to many values so we can have a one- to-many relationship </a:t>
            </a:r>
            <a:r>
              <a:rPr lang="en-US" dirty="0" smtClean="0">
                <a:latin typeface="Arial Narrow" panose="020B0606020202030204" pitchFamily="34" charset="0"/>
              </a:rPr>
              <a:t>between the </a:t>
            </a:r>
            <a:r>
              <a:rPr lang="en-US" dirty="0">
                <a:latin typeface="Arial Narrow" panose="020B0606020202030204" pitchFamily="34" charset="0"/>
              </a:rPr>
              <a:t>original RDD and the mapped one after applying a function. </a:t>
            </a:r>
            <a:endParaRPr lang="en-US" dirty="0" smtClean="0">
              <a:latin typeface="Arial Narrow" panose="020B0606020202030204" pitchFamily="34" charset="0"/>
            </a:endParaRPr>
          </a:p>
          <a:p>
            <a:pPr algn="just"/>
            <a:r>
              <a:rPr lang="en-US" dirty="0" err="1" smtClean="0">
                <a:latin typeface="Arial Narrow" panose="020B0606020202030204" pitchFamily="34" charset="0"/>
              </a:rPr>
              <a:t>flatMap</a:t>
            </a:r>
            <a:r>
              <a:rPr lang="en-US" dirty="0" smtClean="0">
                <a:latin typeface="Arial Narrow" panose="020B0606020202030204" pitchFamily="34" charset="0"/>
              </a:rPr>
              <a:t> </a:t>
            </a:r>
            <a:r>
              <a:rPr lang="en-US" dirty="0">
                <a:latin typeface="Arial Narrow" panose="020B0606020202030204" pitchFamily="34" charset="0"/>
              </a:rPr>
              <a:t>requires having a function that </a:t>
            </a:r>
            <a:r>
              <a:rPr lang="en-US" dirty="0" smtClean="0">
                <a:latin typeface="Arial Narrow" panose="020B0606020202030204" pitchFamily="34" charset="0"/>
              </a:rPr>
              <a:t>specifies how </a:t>
            </a:r>
            <a:r>
              <a:rPr lang="en-US" dirty="0">
                <a:latin typeface="Arial Narrow" panose="020B0606020202030204" pitchFamily="34" charset="0"/>
              </a:rPr>
              <a:t>a single value (row) of an RDD should be flat-mapped to a list of values and generate many rows of the </a:t>
            </a:r>
            <a:r>
              <a:rPr lang="en-US" dirty="0" smtClean="0">
                <a:latin typeface="Arial Narrow" panose="020B0606020202030204" pitchFamily="34" charset="0"/>
              </a:rPr>
              <a:t>new </a:t>
            </a:r>
            <a:r>
              <a:rPr lang="en-IN" dirty="0" smtClean="0">
                <a:latin typeface="Arial Narrow" panose="020B0606020202030204" pitchFamily="34" charset="0"/>
              </a:rPr>
              <a:t>RDD</a:t>
            </a:r>
            <a:r>
              <a:rPr lang="en-IN" dirty="0">
                <a:latin typeface="Arial Narrow" panose="020B0606020202030204" pitchFamily="34" charset="0"/>
              </a:rPr>
              <a:t>.</a:t>
            </a:r>
          </a:p>
          <a:p>
            <a:pPr algn="just"/>
            <a:r>
              <a:rPr lang="en-US" dirty="0" smtClean="0">
                <a:latin typeface="Arial Narrow" panose="020B0606020202030204" pitchFamily="34" charset="0"/>
              </a:rPr>
              <a:t>We </a:t>
            </a:r>
            <a:r>
              <a:rPr lang="en-US" dirty="0">
                <a:latin typeface="Arial Narrow" panose="020B0606020202030204" pitchFamily="34" charset="0"/>
              </a:rPr>
              <a:t>have an RDDs of integer and we use Python function </a:t>
            </a:r>
            <a:r>
              <a:rPr lang="en-US" i="1" dirty="0">
                <a:latin typeface="Arial Narrow" panose="020B0606020202030204" pitchFamily="34" charset="0"/>
              </a:rPr>
              <a:t>”</a:t>
            </a:r>
            <a:r>
              <a:rPr lang="en-US" i="1" dirty="0" smtClean="0">
                <a:latin typeface="Arial Narrow" panose="020B0606020202030204" pitchFamily="34" charset="0"/>
              </a:rPr>
              <a:t>range(1,x</a:t>
            </a:r>
            <a:r>
              <a:rPr lang="en-US" i="1" dirty="0">
                <a:latin typeface="Arial Narrow" panose="020B0606020202030204" pitchFamily="34" charset="0"/>
              </a:rPr>
              <a:t>)” </a:t>
            </a:r>
            <a:r>
              <a:rPr lang="en-US" dirty="0">
                <a:latin typeface="Arial Narrow" panose="020B0606020202030204" pitchFamily="34" charset="0"/>
              </a:rPr>
              <a:t>to flat-map each integer to many new integers. </a:t>
            </a:r>
            <a:endParaRPr lang="en-US" dirty="0" smtClean="0">
              <a:latin typeface="Arial Narrow" panose="020B0606020202030204" pitchFamily="34" charset="0"/>
            </a:endParaRPr>
          </a:p>
          <a:p>
            <a:pPr algn="just"/>
            <a:r>
              <a:rPr lang="en-US" dirty="0" smtClean="0">
                <a:latin typeface="Arial Narrow" panose="020B0606020202030204" pitchFamily="34" charset="0"/>
              </a:rPr>
              <a:t>In </a:t>
            </a:r>
            <a:r>
              <a:rPr lang="en-US" dirty="0">
                <a:latin typeface="Arial Narrow" panose="020B0606020202030204" pitchFamily="34" charset="0"/>
              </a:rPr>
              <a:t>this example we use collect() action operation to print out </a:t>
            </a:r>
            <a:r>
              <a:rPr lang="en-US" dirty="0" smtClean="0">
                <a:latin typeface="Arial Narrow" panose="020B0606020202030204" pitchFamily="34" charset="0"/>
              </a:rPr>
              <a:t>the results</a:t>
            </a:r>
            <a:r>
              <a:rPr lang="en-US" dirty="0">
                <a:latin typeface="Arial Narrow" panose="020B0606020202030204" pitchFamily="34" charset="0"/>
              </a:rPr>
              <a:t>. </a:t>
            </a:r>
            <a:endParaRPr lang="en-US" dirty="0" smtClean="0">
              <a:latin typeface="Arial Narrow" panose="020B0606020202030204" pitchFamily="34" charset="0"/>
            </a:endParaRPr>
          </a:p>
          <a:p>
            <a:pPr algn="just"/>
            <a:r>
              <a:rPr lang="en-US" dirty="0" smtClean="0">
                <a:latin typeface="Arial Narrow" panose="020B0606020202030204" pitchFamily="34" charset="0"/>
              </a:rPr>
              <a:t>Here </a:t>
            </a:r>
            <a:r>
              <a:rPr lang="en-US" dirty="0">
                <a:latin typeface="Arial Narrow" panose="020B0606020202030204" pitchFamily="34" charset="0"/>
              </a:rPr>
              <a:t>the result is not extensive list so we can use collect() action to pull the results from the cloud to the</a:t>
            </a:r>
            <a:endParaRPr lang="en-IN" dirty="0">
              <a:latin typeface="Arial Narrow" panose="020B0606020202030204" pitchFamily="34" charset="0"/>
            </a:endParaRPr>
          </a:p>
        </p:txBody>
      </p:sp>
    </p:spTree>
    <p:extLst>
      <p:ext uri="{BB962C8B-B14F-4D97-AF65-F5344CB8AC3E}">
        <p14:creationId xmlns:p14="http://schemas.microsoft.com/office/powerpoint/2010/main" val="345611988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latin typeface="Arial Narrow" panose="020B0606020202030204" pitchFamily="34" charset="0"/>
              </a:rPr>
              <a:t>Map Values Operation</a:t>
            </a:r>
            <a:endParaRPr lang="en-IN" dirty="0">
              <a:latin typeface="Arial Narrow" panose="020B0606020202030204" pitchFamily="34" charset="0"/>
            </a:endParaRPr>
          </a:p>
        </p:txBody>
      </p:sp>
      <p:sp>
        <p:nvSpPr>
          <p:cNvPr id="3" name="Content Placeholder 2"/>
          <p:cNvSpPr>
            <a:spLocks noGrp="1"/>
          </p:cNvSpPr>
          <p:nvPr>
            <p:ph idx="1"/>
          </p:nvPr>
        </p:nvSpPr>
        <p:spPr/>
        <p:txBody>
          <a:bodyPr/>
          <a:lstStyle/>
          <a:p>
            <a:pPr algn="just"/>
            <a:r>
              <a:rPr lang="en-US" dirty="0">
                <a:latin typeface="Arial Narrow" panose="020B0606020202030204" pitchFamily="34" charset="0"/>
              </a:rPr>
              <a:t>We can use </a:t>
            </a:r>
            <a:r>
              <a:rPr lang="en-US" dirty="0" err="1">
                <a:latin typeface="Arial Narrow" panose="020B0606020202030204" pitchFamily="34" charset="0"/>
              </a:rPr>
              <a:t>mapValues</a:t>
            </a:r>
            <a:r>
              <a:rPr lang="en-US" dirty="0">
                <a:latin typeface="Arial Narrow" panose="020B0606020202030204" pitchFamily="34" charset="0"/>
              </a:rPr>
              <a:t>() operation to map values of an RDD and pass each value in the key-value pair of an </a:t>
            </a:r>
            <a:r>
              <a:rPr lang="en-US" dirty="0" smtClean="0">
                <a:latin typeface="Arial Narrow" panose="020B0606020202030204" pitchFamily="34" charset="0"/>
              </a:rPr>
              <a:t>RDD through </a:t>
            </a:r>
            <a:r>
              <a:rPr lang="en-US" dirty="0">
                <a:latin typeface="Arial Narrow" panose="020B0606020202030204" pitchFamily="34" charset="0"/>
              </a:rPr>
              <a:t>a map function without changing the keys. </a:t>
            </a:r>
            <a:endParaRPr lang="en-US" dirty="0" smtClean="0">
              <a:latin typeface="Arial Narrow" panose="020B0606020202030204" pitchFamily="34" charset="0"/>
            </a:endParaRPr>
          </a:p>
          <a:p>
            <a:pPr algn="just"/>
            <a:r>
              <a:rPr lang="en-US" dirty="0" smtClean="0">
                <a:latin typeface="Arial Narrow" panose="020B0606020202030204" pitchFamily="34" charset="0"/>
              </a:rPr>
              <a:t>We can also </a:t>
            </a:r>
            <a:r>
              <a:rPr lang="en-US" dirty="0">
                <a:latin typeface="Arial Narrow" panose="020B0606020202030204" pitchFamily="34" charset="0"/>
              </a:rPr>
              <a:t>use a simple map() operation to only </a:t>
            </a:r>
            <a:r>
              <a:rPr lang="en-US" dirty="0" err="1">
                <a:latin typeface="Arial Narrow" panose="020B0606020202030204" pitchFamily="34" charset="0"/>
              </a:rPr>
              <a:t>mapValues</a:t>
            </a:r>
            <a:r>
              <a:rPr lang="en-US" dirty="0">
                <a:latin typeface="Arial Narrow" panose="020B0606020202030204" pitchFamily="34" charset="0"/>
              </a:rPr>
              <a:t> like shown</a:t>
            </a:r>
            <a:endParaRPr lang="en-IN" dirty="0">
              <a:latin typeface="Arial Narrow" panose="020B0606020202030204" pitchFamily="34" charset="0"/>
            </a:endParaRPr>
          </a:p>
        </p:txBody>
      </p:sp>
      <p:pic>
        <p:nvPicPr>
          <p:cNvPr id="4" name="Picture 3"/>
          <p:cNvPicPr>
            <a:picLocks noChangeAspect="1"/>
          </p:cNvPicPr>
          <p:nvPr/>
        </p:nvPicPr>
        <p:blipFill>
          <a:blip r:embed="rId2"/>
          <a:stretch>
            <a:fillRect/>
          </a:stretch>
        </p:blipFill>
        <p:spPr>
          <a:xfrm>
            <a:off x="3049980" y="3682633"/>
            <a:ext cx="7116168" cy="2629267"/>
          </a:xfrm>
          <a:prstGeom prst="rect">
            <a:avLst/>
          </a:prstGeom>
        </p:spPr>
      </p:pic>
    </p:spTree>
    <p:extLst>
      <p:ext uri="{BB962C8B-B14F-4D97-AF65-F5344CB8AC3E}">
        <p14:creationId xmlns:p14="http://schemas.microsoft.com/office/powerpoint/2010/main" val="3837023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latin typeface="Arial Narrow" panose="020B0606020202030204" pitchFamily="34" charset="0"/>
              </a:rPr>
              <a:t>Filter Operation</a:t>
            </a:r>
            <a:endParaRPr lang="en-IN" dirty="0">
              <a:latin typeface="Arial Narrow" panose="020B0606020202030204" pitchFamily="34" charset="0"/>
            </a:endParaRPr>
          </a:p>
        </p:txBody>
      </p:sp>
      <p:sp>
        <p:nvSpPr>
          <p:cNvPr id="3" name="Content Placeholder 2"/>
          <p:cNvSpPr>
            <a:spLocks noGrp="1"/>
          </p:cNvSpPr>
          <p:nvPr>
            <p:ph idx="1"/>
          </p:nvPr>
        </p:nvSpPr>
        <p:spPr/>
        <p:txBody>
          <a:bodyPr/>
          <a:lstStyle/>
          <a:p>
            <a:pPr algn="just"/>
            <a:r>
              <a:rPr lang="en-US" dirty="0">
                <a:latin typeface="Arial Narrow" panose="020B0606020202030204" pitchFamily="34" charset="0"/>
              </a:rPr>
              <a:t>Filter is an operation to do selection operation similar to relational databases. Listing 1.18 is an example of </a:t>
            </a:r>
            <a:r>
              <a:rPr lang="en-US" dirty="0" smtClean="0">
                <a:latin typeface="Arial Narrow" panose="020B0606020202030204" pitchFamily="34" charset="0"/>
              </a:rPr>
              <a:t>filter operation</a:t>
            </a:r>
            <a:r>
              <a:rPr lang="en-US" dirty="0">
                <a:latin typeface="Arial Narrow" panose="020B0606020202030204" pitchFamily="34" charset="0"/>
              </a:rPr>
              <a:t>, first we generate an RDD that includes numbers 1 to 5 in its rows and we use filter operation to filter </a:t>
            </a:r>
            <a:r>
              <a:rPr lang="en-US" dirty="0" smtClean="0">
                <a:latin typeface="Arial Narrow" panose="020B0606020202030204" pitchFamily="34" charset="0"/>
              </a:rPr>
              <a:t>out even </a:t>
            </a:r>
            <a:r>
              <a:rPr lang="en-US" dirty="0">
                <a:latin typeface="Arial Narrow" panose="020B0606020202030204" pitchFamily="34" charset="0"/>
              </a:rPr>
              <a:t>numbers from the RDD.</a:t>
            </a:r>
            <a:endParaRPr lang="en-IN" dirty="0">
              <a:latin typeface="Arial Narrow" panose="020B0606020202030204" pitchFamily="34" charset="0"/>
            </a:endParaRPr>
          </a:p>
        </p:txBody>
      </p:sp>
      <p:pic>
        <p:nvPicPr>
          <p:cNvPr id="4" name="Picture 3"/>
          <p:cNvPicPr>
            <a:picLocks noChangeAspect="1"/>
          </p:cNvPicPr>
          <p:nvPr/>
        </p:nvPicPr>
        <p:blipFill>
          <a:blip r:embed="rId2"/>
          <a:stretch>
            <a:fillRect/>
          </a:stretch>
        </p:blipFill>
        <p:spPr>
          <a:xfrm>
            <a:off x="2289657" y="3487805"/>
            <a:ext cx="7904395" cy="2824095"/>
          </a:xfrm>
          <a:prstGeom prst="rect">
            <a:avLst/>
          </a:prstGeom>
        </p:spPr>
      </p:pic>
    </p:spTree>
    <p:extLst>
      <p:ext uri="{BB962C8B-B14F-4D97-AF65-F5344CB8AC3E}">
        <p14:creationId xmlns:p14="http://schemas.microsoft.com/office/powerpoint/2010/main" val="289498567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latin typeface="Arial Narrow" panose="020B0606020202030204" pitchFamily="34" charset="0"/>
              </a:rPr>
              <a:t>Reduce Operation</a:t>
            </a:r>
            <a:endParaRPr lang="en-IN" dirty="0">
              <a:latin typeface="Arial Narrow" panose="020B0606020202030204" pitchFamily="34" charset="0"/>
            </a:endParaRPr>
          </a:p>
        </p:txBody>
      </p:sp>
      <p:sp>
        <p:nvSpPr>
          <p:cNvPr id="3" name="Content Placeholder 2"/>
          <p:cNvSpPr>
            <a:spLocks noGrp="1"/>
          </p:cNvSpPr>
          <p:nvPr>
            <p:ph idx="1"/>
          </p:nvPr>
        </p:nvSpPr>
        <p:spPr/>
        <p:txBody>
          <a:bodyPr/>
          <a:lstStyle/>
          <a:p>
            <a:pPr algn="just"/>
            <a:r>
              <a:rPr lang="en-US" dirty="0">
                <a:latin typeface="Arial Narrow" panose="020B0606020202030204" pitchFamily="34" charset="0"/>
              </a:rPr>
              <a:t>Reduce operation can reduce the elements of an RDD using the specified commutative and associative </a:t>
            </a:r>
            <a:r>
              <a:rPr lang="en-US" dirty="0" smtClean="0">
                <a:latin typeface="Arial Narrow" panose="020B0606020202030204" pitchFamily="34" charset="0"/>
              </a:rPr>
              <a:t>binary operator</a:t>
            </a:r>
            <a:r>
              <a:rPr lang="en-US" dirty="0">
                <a:latin typeface="Arial Narrow" panose="020B0606020202030204" pitchFamily="34" charset="0"/>
              </a:rPr>
              <a:t>. </a:t>
            </a:r>
            <a:endParaRPr lang="en-US" dirty="0" smtClean="0">
              <a:latin typeface="Arial Narrow" panose="020B0606020202030204" pitchFamily="34" charset="0"/>
            </a:endParaRPr>
          </a:p>
          <a:p>
            <a:pPr algn="just"/>
            <a:r>
              <a:rPr lang="en-US" dirty="0" smtClean="0">
                <a:latin typeface="Arial Narrow" panose="020B0606020202030204" pitchFamily="34" charset="0"/>
              </a:rPr>
              <a:t>We </a:t>
            </a:r>
            <a:r>
              <a:rPr lang="en-US" dirty="0">
                <a:latin typeface="Arial Narrow" panose="020B0606020202030204" pitchFamily="34" charset="0"/>
              </a:rPr>
              <a:t>should define a function to process the reduce operation commutative (given two inputs resulting </a:t>
            </a:r>
            <a:r>
              <a:rPr lang="en-US" dirty="0" smtClean="0">
                <a:latin typeface="Arial Narrow" panose="020B0606020202030204" pitchFamily="34" charset="0"/>
              </a:rPr>
              <a:t>in one </a:t>
            </a:r>
            <a:r>
              <a:rPr lang="en-US" dirty="0">
                <a:latin typeface="Arial Narrow" panose="020B0606020202030204" pitchFamily="34" charset="0"/>
              </a:rPr>
              <a:t>output) and be associative (to reduce the results of the past reduce processes).</a:t>
            </a:r>
            <a:endParaRPr lang="en-IN" dirty="0">
              <a:latin typeface="Arial Narrow" panose="020B0606020202030204" pitchFamily="34" charset="0"/>
            </a:endParaRPr>
          </a:p>
        </p:txBody>
      </p:sp>
      <p:pic>
        <p:nvPicPr>
          <p:cNvPr id="4" name="Picture 3"/>
          <p:cNvPicPr>
            <a:picLocks noChangeAspect="1"/>
          </p:cNvPicPr>
          <p:nvPr/>
        </p:nvPicPr>
        <p:blipFill>
          <a:blip r:embed="rId2"/>
          <a:stretch>
            <a:fillRect/>
          </a:stretch>
        </p:blipFill>
        <p:spPr>
          <a:xfrm>
            <a:off x="2347342" y="4129310"/>
            <a:ext cx="8010102" cy="2310606"/>
          </a:xfrm>
          <a:prstGeom prst="rect">
            <a:avLst/>
          </a:prstGeom>
        </p:spPr>
      </p:pic>
    </p:spTree>
    <p:extLst>
      <p:ext uri="{BB962C8B-B14F-4D97-AF65-F5344CB8AC3E}">
        <p14:creationId xmlns:p14="http://schemas.microsoft.com/office/powerpoint/2010/main" val="216581098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latin typeface="Arial Narrow" panose="020B0606020202030204" pitchFamily="34" charset="0"/>
              </a:rPr>
              <a:t>Reduce By Key Operation</a:t>
            </a:r>
            <a:endParaRPr lang="en-IN" dirty="0">
              <a:latin typeface="Arial Narrow" panose="020B0606020202030204" pitchFamily="34" charset="0"/>
            </a:endParaRPr>
          </a:p>
        </p:txBody>
      </p:sp>
      <p:sp>
        <p:nvSpPr>
          <p:cNvPr id="3" name="Content Placeholder 2"/>
          <p:cNvSpPr>
            <a:spLocks noGrp="1"/>
          </p:cNvSpPr>
          <p:nvPr>
            <p:ph idx="1"/>
          </p:nvPr>
        </p:nvSpPr>
        <p:spPr/>
        <p:txBody>
          <a:bodyPr/>
          <a:lstStyle/>
          <a:p>
            <a:pPr algn="just"/>
            <a:r>
              <a:rPr lang="en-US" dirty="0" err="1">
                <a:latin typeface="Arial Narrow" panose="020B0606020202030204" pitchFamily="34" charset="0"/>
              </a:rPr>
              <a:t>ReduceByKey</a:t>
            </a:r>
            <a:r>
              <a:rPr lang="en-US" dirty="0">
                <a:latin typeface="Arial Narrow" panose="020B0606020202030204" pitchFamily="34" charset="0"/>
              </a:rPr>
              <a:t> operation can reduce the values based on a key and a reduce function that specifies how </a:t>
            </a:r>
            <a:r>
              <a:rPr lang="en-US" dirty="0" smtClean="0">
                <a:latin typeface="Arial Narrow" panose="020B0606020202030204" pitchFamily="34" charset="0"/>
              </a:rPr>
              <a:t>Spark should </a:t>
            </a:r>
            <a:r>
              <a:rPr lang="en-US" dirty="0">
                <a:latin typeface="Arial Narrow" panose="020B0606020202030204" pitchFamily="34" charset="0"/>
              </a:rPr>
              <a:t>run the reduction operation. </a:t>
            </a:r>
            <a:endParaRPr lang="en-US" dirty="0" smtClean="0">
              <a:latin typeface="Arial Narrow" panose="020B0606020202030204" pitchFamily="34" charset="0"/>
            </a:endParaRPr>
          </a:p>
          <a:p>
            <a:pPr algn="just"/>
            <a:r>
              <a:rPr lang="en-US" dirty="0" smtClean="0">
                <a:latin typeface="Arial Narrow" panose="020B0606020202030204" pitchFamily="34" charset="0"/>
              </a:rPr>
              <a:t>Listing </a:t>
            </a:r>
            <a:r>
              <a:rPr lang="en-US" dirty="0">
                <a:latin typeface="Arial Narrow" panose="020B0606020202030204" pitchFamily="34" charset="0"/>
              </a:rPr>
              <a:t>1.20 is an example of </a:t>
            </a:r>
            <a:r>
              <a:rPr lang="en-US" dirty="0" err="1">
                <a:latin typeface="Arial Narrow" panose="020B0606020202030204" pitchFamily="34" charset="0"/>
              </a:rPr>
              <a:t>reduceByKey</a:t>
            </a:r>
            <a:r>
              <a:rPr lang="en-US" dirty="0">
                <a:latin typeface="Arial Narrow" panose="020B0606020202030204" pitchFamily="34" charset="0"/>
              </a:rPr>
              <a:t> operation. We reduce </a:t>
            </a:r>
            <a:r>
              <a:rPr lang="en-US" dirty="0" smtClean="0">
                <a:latin typeface="Arial Narrow" panose="020B0606020202030204" pitchFamily="34" charset="0"/>
              </a:rPr>
              <a:t>integer values </a:t>
            </a:r>
            <a:r>
              <a:rPr lang="en-US" dirty="0">
                <a:latin typeface="Arial Narrow" panose="020B0606020202030204" pitchFamily="34" charset="0"/>
              </a:rPr>
              <a:t>by using the key of tuples (the first element in a tuple is the key).</a:t>
            </a:r>
            <a:endParaRPr lang="en-IN" dirty="0">
              <a:latin typeface="Arial Narrow" panose="020B0606020202030204" pitchFamily="34" charset="0"/>
            </a:endParaRPr>
          </a:p>
        </p:txBody>
      </p:sp>
      <p:pic>
        <p:nvPicPr>
          <p:cNvPr id="4" name="Picture 3"/>
          <p:cNvPicPr>
            <a:picLocks noChangeAspect="1"/>
          </p:cNvPicPr>
          <p:nvPr/>
        </p:nvPicPr>
        <p:blipFill>
          <a:blip r:embed="rId2"/>
          <a:stretch>
            <a:fillRect/>
          </a:stretch>
        </p:blipFill>
        <p:spPr>
          <a:xfrm>
            <a:off x="3161061" y="3869488"/>
            <a:ext cx="8448147" cy="2442411"/>
          </a:xfrm>
          <a:prstGeom prst="rect">
            <a:avLst/>
          </a:prstGeom>
        </p:spPr>
      </p:pic>
    </p:spTree>
    <p:extLst>
      <p:ext uri="{BB962C8B-B14F-4D97-AF65-F5344CB8AC3E}">
        <p14:creationId xmlns:p14="http://schemas.microsoft.com/office/powerpoint/2010/main" val="373730466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a:blip r:embed="rId2"/>
          <a:stretch>
            <a:fillRect/>
          </a:stretch>
        </p:blipFill>
        <p:spPr>
          <a:xfrm>
            <a:off x="1253138" y="2510654"/>
            <a:ext cx="9685724" cy="2981279"/>
          </a:xfrm>
          <a:prstGeom prst="rect">
            <a:avLst/>
          </a:prstGeom>
        </p:spPr>
      </p:pic>
    </p:spTree>
    <p:extLst>
      <p:ext uri="{BB962C8B-B14F-4D97-AF65-F5344CB8AC3E}">
        <p14:creationId xmlns:p14="http://schemas.microsoft.com/office/powerpoint/2010/main" val="143826985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Create an RDD by reading a txt file</a:t>
            </a:r>
            <a:endParaRPr lang="en-IN" b="1" dirty="0"/>
          </a:p>
        </p:txBody>
      </p:sp>
      <p:pic>
        <p:nvPicPr>
          <p:cNvPr id="4" name="Picture 3"/>
          <p:cNvPicPr>
            <a:picLocks noChangeAspect="1"/>
          </p:cNvPicPr>
          <p:nvPr/>
        </p:nvPicPr>
        <p:blipFill>
          <a:blip r:embed="rId2"/>
          <a:stretch>
            <a:fillRect/>
          </a:stretch>
        </p:blipFill>
        <p:spPr>
          <a:xfrm>
            <a:off x="1204373" y="3141726"/>
            <a:ext cx="9383614" cy="859568"/>
          </a:xfrm>
          <a:prstGeom prst="rect">
            <a:avLst/>
          </a:prstGeom>
        </p:spPr>
      </p:pic>
    </p:spTree>
    <p:extLst>
      <p:ext uri="{BB962C8B-B14F-4D97-AF65-F5344CB8AC3E}">
        <p14:creationId xmlns:p14="http://schemas.microsoft.com/office/powerpoint/2010/main" val="156937724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Arial Narrow" panose="020B0606020202030204" pitchFamily="34" charset="0"/>
              </a:rPr>
              <a:t>Quasi Structured Data</a:t>
            </a:r>
            <a:endParaRPr lang="en-IN" b="1" dirty="0">
              <a:latin typeface="Arial Narrow" panose="020B0606020202030204" pitchFamily="34" charset="0"/>
            </a:endParaRPr>
          </a:p>
        </p:txBody>
      </p:sp>
      <p:sp>
        <p:nvSpPr>
          <p:cNvPr id="3" name="Content Placeholder 2"/>
          <p:cNvSpPr>
            <a:spLocks noGrp="1"/>
          </p:cNvSpPr>
          <p:nvPr>
            <p:ph idx="1"/>
          </p:nvPr>
        </p:nvSpPr>
        <p:spPr>
          <a:xfrm>
            <a:off x="838200" y="1690688"/>
            <a:ext cx="10515600" cy="4351338"/>
          </a:xfrm>
        </p:spPr>
        <p:txBody>
          <a:bodyPr/>
          <a:lstStyle/>
          <a:p>
            <a:pPr algn="just"/>
            <a:r>
              <a:rPr lang="en-US" dirty="0">
                <a:latin typeface="Arial Narrow" panose="020B0606020202030204" pitchFamily="34" charset="0"/>
              </a:rPr>
              <a:t>Textual data with </a:t>
            </a:r>
            <a:r>
              <a:rPr lang="en-US" b="1" dirty="0">
                <a:latin typeface="Arial Narrow" panose="020B0606020202030204" pitchFamily="34" charset="0"/>
              </a:rPr>
              <a:t>erratic data formats </a:t>
            </a:r>
            <a:r>
              <a:rPr lang="en-US" dirty="0">
                <a:latin typeface="Arial Narrow" panose="020B0606020202030204" pitchFamily="34" charset="0"/>
              </a:rPr>
              <a:t>that can be </a:t>
            </a:r>
            <a:r>
              <a:rPr lang="en-US" dirty="0" smtClean="0">
                <a:latin typeface="Arial Narrow" panose="020B0606020202030204" pitchFamily="34" charset="0"/>
              </a:rPr>
              <a:t>formatted with </a:t>
            </a:r>
            <a:r>
              <a:rPr lang="en-US" b="1" dirty="0">
                <a:latin typeface="Arial Narrow" panose="020B0606020202030204" pitchFamily="34" charset="0"/>
              </a:rPr>
              <a:t>effort, tools, and time</a:t>
            </a:r>
            <a:r>
              <a:rPr lang="en-US" dirty="0">
                <a:latin typeface="Arial Narrow" panose="020B0606020202030204" pitchFamily="34" charset="0"/>
              </a:rPr>
              <a:t> (for instance, web clickstream data that may </a:t>
            </a:r>
            <a:r>
              <a:rPr lang="en-US" dirty="0" smtClean="0">
                <a:latin typeface="Arial Narrow" panose="020B0606020202030204" pitchFamily="34" charset="0"/>
              </a:rPr>
              <a:t>contain inconsistencies </a:t>
            </a:r>
            <a:r>
              <a:rPr lang="en-US" dirty="0">
                <a:latin typeface="Arial Narrow" panose="020B0606020202030204" pitchFamily="34" charset="0"/>
              </a:rPr>
              <a:t>in data values and formats</a:t>
            </a:r>
            <a:r>
              <a:rPr lang="en-US" dirty="0" smtClean="0">
                <a:latin typeface="Arial Narrow" panose="020B0606020202030204" pitchFamily="34" charset="0"/>
              </a:rPr>
              <a:t>).</a:t>
            </a:r>
          </a:p>
          <a:p>
            <a:pPr algn="just"/>
            <a:r>
              <a:rPr lang="en-US" dirty="0">
                <a:latin typeface="Arial Narrow" panose="020B0606020202030204" pitchFamily="34" charset="0"/>
              </a:rPr>
              <a:t>Quasi-structured data is a </a:t>
            </a:r>
            <a:r>
              <a:rPr lang="en-US" b="1" dirty="0">
                <a:latin typeface="Arial Narrow" panose="020B0606020202030204" pitchFamily="34" charset="0"/>
              </a:rPr>
              <a:t>common phenomenon that bears closer scrutiny</a:t>
            </a:r>
            <a:endParaRPr lang="en-IN" b="1" dirty="0">
              <a:latin typeface="Arial Narrow" panose="020B0606020202030204" pitchFamily="34" charset="0"/>
            </a:endParaRPr>
          </a:p>
        </p:txBody>
      </p:sp>
      <p:pic>
        <p:nvPicPr>
          <p:cNvPr id="4" name="Picture 3"/>
          <p:cNvPicPr>
            <a:picLocks noChangeAspect="1"/>
          </p:cNvPicPr>
          <p:nvPr/>
        </p:nvPicPr>
        <p:blipFill>
          <a:blip r:embed="rId3"/>
          <a:stretch>
            <a:fillRect/>
          </a:stretch>
        </p:blipFill>
        <p:spPr>
          <a:xfrm>
            <a:off x="2250134" y="3648503"/>
            <a:ext cx="7712715" cy="2551129"/>
          </a:xfrm>
          <a:prstGeom prst="rect">
            <a:avLst/>
          </a:prstGeom>
        </p:spPr>
      </p:pic>
    </p:spTree>
    <p:extLst>
      <p:ext uri="{BB962C8B-B14F-4D97-AF65-F5344CB8AC3E}">
        <p14:creationId xmlns:p14="http://schemas.microsoft.com/office/powerpoint/2010/main" val="2145111991"/>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algn="just"/>
            <a:r>
              <a:rPr lang="en-US" b="1" dirty="0" err="1">
                <a:latin typeface="Arial Narrow" panose="020B0606020202030204" pitchFamily="34" charset="0"/>
              </a:rPr>
              <a:t>flatMap</a:t>
            </a:r>
            <a:r>
              <a:rPr lang="en-US" dirty="0">
                <a:latin typeface="Arial Narrow" panose="020B0606020202030204" pitchFamily="34" charset="0"/>
              </a:rPr>
              <a:t> – </a:t>
            </a:r>
            <a:r>
              <a:rPr lang="en-US" dirty="0" err="1">
                <a:latin typeface="Arial Narrow" panose="020B0606020202030204" pitchFamily="34" charset="0"/>
              </a:rPr>
              <a:t>flatMap</a:t>
            </a:r>
            <a:r>
              <a:rPr lang="en-US" dirty="0">
                <a:latin typeface="Arial Narrow" panose="020B0606020202030204" pitchFamily="34" charset="0"/>
              </a:rPr>
              <a:t>() transformation flattens the RDD after applying the function and returns a new RDD. On the below example, first, it splits each record by space in an RDD and finally flattens it. Resulting RDD consists of a single word on each record.</a:t>
            </a:r>
            <a:endParaRPr lang="en-IN" dirty="0">
              <a:latin typeface="Arial Narrow" panose="020B0606020202030204" pitchFamily="34" charset="0"/>
            </a:endParaRPr>
          </a:p>
        </p:txBody>
      </p:sp>
      <p:pic>
        <p:nvPicPr>
          <p:cNvPr id="5" name="Picture 4"/>
          <p:cNvPicPr>
            <a:picLocks noChangeAspect="1"/>
          </p:cNvPicPr>
          <p:nvPr/>
        </p:nvPicPr>
        <p:blipFill>
          <a:blip r:embed="rId2"/>
          <a:stretch>
            <a:fillRect/>
          </a:stretch>
        </p:blipFill>
        <p:spPr>
          <a:xfrm>
            <a:off x="1104742" y="3528554"/>
            <a:ext cx="9982515" cy="945480"/>
          </a:xfrm>
          <a:prstGeom prst="rect">
            <a:avLst/>
          </a:prstGeom>
        </p:spPr>
      </p:pic>
    </p:spTree>
    <p:extLst>
      <p:ext uri="{BB962C8B-B14F-4D97-AF65-F5344CB8AC3E}">
        <p14:creationId xmlns:p14="http://schemas.microsoft.com/office/powerpoint/2010/main" val="1178969283"/>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83336" y="618617"/>
            <a:ext cx="10515600" cy="4351338"/>
          </a:xfrm>
        </p:spPr>
        <p:txBody>
          <a:bodyPr/>
          <a:lstStyle/>
          <a:p>
            <a:pPr algn="just"/>
            <a:r>
              <a:rPr lang="en-US" b="1" dirty="0">
                <a:latin typeface="Arial Narrow" panose="020B0606020202030204" pitchFamily="34" charset="0"/>
              </a:rPr>
              <a:t>map – map() </a:t>
            </a:r>
            <a:r>
              <a:rPr lang="en-US" dirty="0">
                <a:latin typeface="Arial Narrow" panose="020B0606020202030204" pitchFamily="34" charset="0"/>
              </a:rPr>
              <a:t>transformation is used the apply any complex operations like adding a column, updating a column </a:t>
            </a:r>
            <a:r>
              <a:rPr lang="en-US" dirty="0" err="1">
                <a:latin typeface="Arial Narrow" panose="020B0606020202030204" pitchFamily="34" charset="0"/>
              </a:rPr>
              <a:t>e.t.c</a:t>
            </a:r>
            <a:r>
              <a:rPr lang="en-US" dirty="0">
                <a:latin typeface="Arial Narrow" panose="020B0606020202030204" pitchFamily="34" charset="0"/>
              </a:rPr>
              <a:t>, the output of map transformations would always have the same number of records as input.</a:t>
            </a:r>
          </a:p>
          <a:p>
            <a:pPr algn="just"/>
            <a:r>
              <a:rPr lang="en-US" dirty="0" smtClean="0">
                <a:latin typeface="Arial Narrow" panose="020B0606020202030204" pitchFamily="34" charset="0"/>
              </a:rPr>
              <a:t>In </a:t>
            </a:r>
            <a:r>
              <a:rPr lang="en-US" dirty="0">
                <a:latin typeface="Arial Narrow" panose="020B0606020202030204" pitchFamily="34" charset="0"/>
              </a:rPr>
              <a:t>our word count example, we are adding a new column with value 1 for each word, the result of the RDD is </a:t>
            </a:r>
            <a:r>
              <a:rPr lang="en-US" dirty="0" err="1">
                <a:latin typeface="Arial Narrow" panose="020B0606020202030204" pitchFamily="34" charset="0"/>
              </a:rPr>
              <a:t>PairRDDFunctions</a:t>
            </a:r>
            <a:r>
              <a:rPr lang="en-US" dirty="0">
                <a:latin typeface="Arial Narrow" panose="020B0606020202030204" pitchFamily="34" charset="0"/>
              </a:rPr>
              <a:t> which contains key-value pairs, word of type String as Key and 1 of type </a:t>
            </a:r>
            <a:r>
              <a:rPr lang="en-US" dirty="0" err="1">
                <a:latin typeface="Arial Narrow" panose="020B0606020202030204" pitchFamily="34" charset="0"/>
              </a:rPr>
              <a:t>Int</a:t>
            </a:r>
            <a:r>
              <a:rPr lang="en-US" dirty="0">
                <a:latin typeface="Arial Narrow" panose="020B0606020202030204" pitchFamily="34" charset="0"/>
              </a:rPr>
              <a:t> as value.</a:t>
            </a:r>
            <a:endParaRPr lang="en-IN" dirty="0">
              <a:latin typeface="Arial Narrow" panose="020B0606020202030204" pitchFamily="34" charset="0"/>
            </a:endParaRPr>
          </a:p>
        </p:txBody>
      </p:sp>
      <p:pic>
        <p:nvPicPr>
          <p:cNvPr id="5" name="Picture 4"/>
          <p:cNvPicPr>
            <a:picLocks noChangeAspect="1"/>
          </p:cNvPicPr>
          <p:nvPr/>
        </p:nvPicPr>
        <p:blipFill>
          <a:blip r:embed="rId2"/>
          <a:stretch>
            <a:fillRect/>
          </a:stretch>
        </p:blipFill>
        <p:spPr>
          <a:xfrm>
            <a:off x="2756728" y="3367429"/>
            <a:ext cx="6568816" cy="1076555"/>
          </a:xfrm>
          <a:prstGeom prst="rect">
            <a:avLst/>
          </a:prstGeom>
        </p:spPr>
      </p:pic>
    </p:spTree>
    <p:extLst>
      <p:ext uri="{BB962C8B-B14F-4D97-AF65-F5344CB8AC3E}">
        <p14:creationId xmlns:p14="http://schemas.microsoft.com/office/powerpoint/2010/main" val="1693939995"/>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pPr algn="just"/>
            <a:r>
              <a:rPr lang="en-US" b="1" dirty="0" err="1">
                <a:latin typeface="Arial Narrow" panose="020B0606020202030204" pitchFamily="34" charset="0"/>
              </a:rPr>
              <a:t>reduceByKey</a:t>
            </a:r>
            <a:r>
              <a:rPr lang="en-US" b="1" dirty="0">
                <a:latin typeface="Arial Narrow" panose="020B0606020202030204" pitchFamily="34" charset="0"/>
              </a:rPr>
              <a:t> </a:t>
            </a:r>
            <a:r>
              <a:rPr lang="en-US" dirty="0">
                <a:latin typeface="Arial Narrow" panose="020B0606020202030204" pitchFamily="34" charset="0"/>
              </a:rPr>
              <a:t>– </a:t>
            </a:r>
            <a:r>
              <a:rPr lang="en-US" dirty="0" err="1">
                <a:latin typeface="Arial Narrow" panose="020B0606020202030204" pitchFamily="34" charset="0"/>
              </a:rPr>
              <a:t>reduceByKey</a:t>
            </a:r>
            <a:r>
              <a:rPr lang="en-US" dirty="0">
                <a:latin typeface="Arial Narrow" panose="020B0606020202030204" pitchFamily="34" charset="0"/>
              </a:rPr>
              <a:t>() merges the values for each key with the function specified. In our example, it reduces the word string by applying the sum function on value. The result of our RDD contains unique words and their count. </a:t>
            </a:r>
            <a:endParaRPr lang="en-US" dirty="0" smtClean="0">
              <a:latin typeface="Arial Narrow" panose="020B0606020202030204" pitchFamily="34" charset="0"/>
            </a:endParaRPr>
          </a:p>
          <a:p>
            <a:endParaRPr lang="en-IN" dirty="0"/>
          </a:p>
        </p:txBody>
      </p:sp>
      <p:pic>
        <p:nvPicPr>
          <p:cNvPr id="5" name="Picture 4"/>
          <p:cNvPicPr>
            <a:picLocks noChangeAspect="1"/>
          </p:cNvPicPr>
          <p:nvPr/>
        </p:nvPicPr>
        <p:blipFill>
          <a:blip r:embed="rId2"/>
          <a:stretch>
            <a:fillRect/>
          </a:stretch>
        </p:blipFill>
        <p:spPr>
          <a:xfrm>
            <a:off x="2481538" y="4001294"/>
            <a:ext cx="7835661" cy="1164761"/>
          </a:xfrm>
          <a:prstGeom prst="rect">
            <a:avLst/>
          </a:prstGeom>
        </p:spPr>
      </p:pic>
    </p:spTree>
    <p:extLst>
      <p:ext uri="{BB962C8B-B14F-4D97-AF65-F5344CB8AC3E}">
        <p14:creationId xmlns:p14="http://schemas.microsoft.com/office/powerpoint/2010/main" val="2414379325"/>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pPr algn="just"/>
            <a:r>
              <a:rPr lang="en-US" b="1" dirty="0" err="1">
                <a:latin typeface="Arial Narrow" panose="020B0606020202030204" pitchFamily="34" charset="0"/>
              </a:rPr>
              <a:t>sortByKey</a:t>
            </a:r>
            <a:r>
              <a:rPr lang="en-US" dirty="0">
                <a:latin typeface="Arial Narrow" panose="020B0606020202030204" pitchFamily="34" charset="0"/>
              </a:rPr>
              <a:t> – </a:t>
            </a:r>
            <a:r>
              <a:rPr lang="en-US" dirty="0" err="1">
                <a:latin typeface="Arial Narrow" panose="020B0606020202030204" pitchFamily="34" charset="0"/>
              </a:rPr>
              <a:t>sortByKey</a:t>
            </a:r>
            <a:r>
              <a:rPr lang="en-US" dirty="0">
                <a:latin typeface="Arial Narrow" panose="020B0606020202030204" pitchFamily="34" charset="0"/>
              </a:rPr>
              <a:t>() transformation is used to sort RDD elements on key. In our example, first, we convert RDD[(</a:t>
            </a:r>
            <a:r>
              <a:rPr lang="en-US" dirty="0" err="1">
                <a:latin typeface="Arial Narrow" panose="020B0606020202030204" pitchFamily="34" charset="0"/>
              </a:rPr>
              <a:t>String,Int</a:t>
            </a:r>
            <a:r>
              <a:rPr lang="en-US" dirty="0">
                <a:latin typeface="Arial Narrow" panose="020B0606020202030204" pitchFamily="34" charset="0"/>
              </a:rPr>
              <a:t>]) to RDD[(</a:t>
            </a:r>
            <a:r>
              <a:rPr lang="en-US" dirty="0" err="1">
                <a:latin typeface="Arial Narrow" panose="020B0606020202030204" pitchFamily="34" charset="0"/>
              </a:rPr>
              <a:t>Int</a:t>
            </a:r>
            <a:r>
              <a:rPr lang="en-US" dirty="0">
                <a:latin typeface="Arial Narrow" panose="020B0606020202030204" pitchFamily="34" charset="0"/>
              </a:rPr>
              <a:t>, String]) using map transformation and apply </a:t>
            </a:r>
            <a:r>
              <a:rPr lang="en-US" dirty="0" err="1">
                <a:latin typeface="Arial Narrow" panose="020B0606020202030204" pitchFamily="34" charset="0"/>
              </a:rPr>
              <a:t>sortByKey</a:t>
            </a:r>
            <a:r>
              <a:rPr lang="en-US" dirty="0">
                <a:latin typeface="Arial Narrow" panose="020B0606020202030204" pitchFamily="34" charset="0"/>
              </a:rPr>
              <a:t> which ideally does sort on an integer value. And finally, </a:t>
            </a:r>
            <a:r>
              <a:rPr lang="en-US" dirty="0" err="1">
                <a:latin typeface="Arial Narrow" panose="020B0606020202030204" pitchFamily="34" charset="0"/>
              </a:rPr>
              <a:t>foreach</a:t>
            </a:r>
            <a:r>
              <a:rPr lang="en-US" dirty="0">
                <a:latin typeface="Arial Narrow" panose="020B0606020202030204" pitchFamily="34" charset="0"/>
              </a:rPr>
              <a:t> with </a:t>
            </a:r>
            <a:r>
              <a:rPr lang="en-US" dirty="0" err="1">
                <a:latin typeface="Arial Narrow" panose="020B0606020202030204" pitchFamily="34" charset="0"/>
              </a:rPr>
              <a:t>println</a:t>
            </a:r>
            <a:r>
              <a:rPr lang="en-US" dirty="0">
                <a:latin typeface="Arial Narrow" panose="020B0606020202030204" pitchFamily="34" charset="0"/>
              </a:rPr>
              <a:t> statements returns all words in RDD and their count as key-value pair</a:t>
            </a:r>
            <a:endParaRPr lang="en-IN" dirty="0">
              <a:latin typeface="Arial Narrow" panose="020B0606020202030204" pitchFamily="34" charset="0"/>
            </a:endParaRPr>
          </a:p>
        </p:txBody>
      </p:sp>
      <p:pic>
        <p:nvPicPr>
          <p:cNvPr id="5" name="Picture 4"/>
          <p:cNvPicPr>
            <a:picLocks noChangeAspect="1"/>
          </p:cNvPicPr>
          <p:nvPr/>
        </p:nvPicPr>
        <p:blipFill>
          <a:blip r:embed="rId2"/>
          <a:stretch>
            <a:fillRect/>
          </a:stretch>
        </p:blipFill>
        <p:spPr>
          <a:xfrm>
            <a:off x="2379744" y="4009388"/>
            <a:ext cx="7387430" cy="1312419"/>
          </a:xfrm>
          <a:prstGeom prst="rect">
            <a:avLst/>
          </a:prstGeom>
        </p:spPr>
      </p:pic>
    </p:spTree>
    <p:extLst>
      <p:ext uri="{BB962C8B-B14F-4D97-AF65-F5344CB8AC3E}">
        <p14:creationId xmlns:p14="http://schemas.microsoft.com/office/powerpoint/2010/main" val="1167080061"/>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r>
              <a:rPr lang="en-US" b="1" dirty="0">
                <a:latin typeface="Arial Narrow" panose="020B0606020202030204" pitchFamily="34" charset="0"/>
              </a:rPr>
              <a:t>filter</a:t>
            </a:r>
            <a:r>
              <a:rPr lang="en-US" dirty="0">
                <a:latin typeface="Arial Narrow" panose="020B0606020202030204" pitchFamily="34" charset="0"/>
              </a:rPr>
              <a:t> – filter() transformation is used to filter the records in an RDD. In our example we are filtering all words starts with “a”.</a:t>
            </a:r>
            <a:endParaRPr lang="en-IN" dirty="0">
              <a:latin typeface="Arial Narrow" panose="020B0606020202030204" pitchFamily="34" charset="0"/>
            </a:endParaRPr>
          </a:p>
        </p:txBody>
      </p:sp>
      <p:pic>
        <p:nvPicPr>
          <p:cNvPr id="5" name="Picture 4"/>
          <p:cNvPicPr>
            <a:picLocks noChangeAspect="1"/>
          </p:cNvPicPr>
          <p:nvPr/>
        </p:nvPicPr>
        <p:blipFill rotWithShape="1">
          <a:blip r:embed="rId2"/>
          <a:srcRect b="30662"/>
          <a:stretch/>
        </p:blipFill>
        <p:spPr>
          <a:xfrm>
            <a:off x="1029012" y="3519022"/>
            <a:ext cx="9206555" cy="1199282"/>
          </a:xfrm>
          <a:prstGeom prst="rect">
            <a:avLst/>
          </a:prstGeom>
        </p:spPr>
      </p:pic>
    </p:spTree>
    <p:extLst>
      <p:ext uri="{BB962C8B-B14F-4D97-AF65-F5344CB8AC3E}">
        <p14:creationId xmlns:p14="http://schemas.microsoft.com/office/powerpoint/2010/main" val="2199395278"/>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Narrow" panose="020B0606020202030204" pitchFamily="34" charset="0"/>
              </a:rPr>
              <a:t>Use of </a:t>
            </a:r>
            <a:r>
              <a:rPr lang="en-US" b="1" dirty="0" err="1">
                <a:latin typeface="Arial Narrow" panose="020B0606020202030204" pitchFamily="34" charset="0"/>
              </a:rPr>
              <a:t>PySpark</a:t>
            </a:r>
            <a:r>
              <a:rPr lang="en-US" b="1" dirty="0">
                <a:latin typeface="Arial Narrow" panose="020B0606020202030204" pitchFamily="34" charset="0"/>
              </a:rPr>
              <a:t> RDD</a:t>
            </a:r>
            <a:r>
              <a:rPr lang="en-US" dirty="0"/>
              <a:t/>
            </a:r>
            <a:br>
              <a:rPr lang="en-US" dirty="0"/>
            </a:br>
            <a:endParaRPr lang="en-IN" dirty="0"/>
          </a:p>
        </p:txBody>
      </p:sp>
      <p:sp>
        <p:nvSpPr>
          <p:cNvPr id="3" name="Content Placeholder 2"/>
          <p:cNvSpPr>
            <a:spLocks noGrp="1"/>
          </p:cNvSpPr>
          <p:nvPr>
            <p:ph idx="1"/>
          </p:nvPr>
        </p:nvSpPr>
        <p:spPr/>
        <p:txBody>
          <a:bodyPr/>
          <a:lstStyle/>
          <a:p>
            <a:pPr algn="just"/>
            <a:r>
              <a:rPr lang="en-US" dirty="0" smtClean="0">
                <a:latin typeface="Arial Narrow" panose="020B0606020202030204" pitchFamily="34" charset="0"/>
              </a:rPr>
              <a:t>Spark </a:t>
            </a:r>
            <a:r>
              <a:rPr lang="en-US" dirty="0">
                <a:latin typeface="Arial Narrow" panose="020B0606020202030204" pitchFamily="34" charset="0"/>
              </a:rPr>
              <a:t>uses the RDD (Resilient Distributed Dataset) data structure as a foundation to conduct </a:t>
            </a:r>
            <a:r>
              <a:rPr lang="en-US" dirty="0" err="1">
                <a:latin typeface="Arial Narrow" panose="020B0606020202030204" pitchFamily="34" charset="0"/>
              </a:rPr>
              <a:t>MapReduce</a:t>
            </a:r>
            <a:r>
              <a:rPr lang="en-US" dirty="0">
                <a:latin typeface="Arial Narrow" panose="020B0606020202030204" pitchFamily="34" charset="0"/>
              </a:rPr>
              <a:t> operations quickly and effectively.</a:t>
            </a:r>
          </a:p>
          <a:p>
            <a:pPr algn="just"/>
            <a:r>
              <a:rPr lang="en-US" dirty="0">
                <a:latin typeface="Arial Narrow" panose="020B0606020202030204" pitchFamily="34" charset="0"/>
              </a:rPr>
              <a:t>Replication, serialization, and disc IO all contribute to the lengthy time required for data exchange in </a:t>
            </a:r>
            <a:r>
              <a:rPr lang="en-US" dirty="0" err="1">
                <a:latin typeface="Arial Narrow" panose="020B0606020202030204" pitchFamily="34" charset="0"/>
              </a:rPr>
              <a:t>MapReduce</a:t>
            </a:r>
            <a:r>
              <a:rPr lang="en-US" dirty="0">
                <a:latin typeface="Arial Narrow" panose="020B0606020202030204" pitchFamily="34" charset="0"/>
              </a:rPr>
              <a:t>. </a:t>
            </a:r>
            <a:endParaRPr lang="en-US" dirty="0" smtClean="0">
              <a:latin typeface="Arial Narrow" panose="020B0606020202030204" pitchFamily="34" charset="0"/>
            </a:endParaRPr>
          </a:p>
          <a:p>
            <a:pPr algn="just"/>
            <a:r>
              <a:rPr lang="en-US" dirty="0" smtClean="0">
                <a:latin typeface="Arial Narrow" panose="020B0606020202030204" pitchFamily="34" charset="0"/>
              </a:rPr>
              <a:t>Read-write </a:t>
            </a:r>
            <a:r>
              <a:rPr lang="en-US" dirty="0">
                <a:latin typeface="Arial Narrow" panose="020B0606020202030204" pitchFamily="34" charset="0"/>
              </a:rPr>
              <a:t>operations in Hadoop applications use more than 90% of the processing time. </a:t>
            </a:r>
            <a:endParaRPr lang="en-US" dirty="0" smtClean="0">
              <a:latin typeface="Arial Narrow" panose="020B0606020202030204" pitchFamily="34" charset="0"/>
            </a:endParaRPr>
          </a:p>
          <a:p>
            <a:pPr algn="just"/>
            <a:r>
              <a:rPr lang="en-US" dirty="0" smtClean="0">
                <a:latin typeface="Arial Narrow" panose="020B0606020202030204" pitchFamily="34" charset="0"/>
              </a:rPr>
              <a:t>Researchers </a:t>
            </a:r>
            <a:r>
              <a:rPr lang="en-US" dirty="0">
                <a:latin typeface="Arial Narrow" panose="020B0606020202030204" pitchFamily="34" charset="0"/>
              </a:rPr>
              <a:t>developed this in-memory processing RDD approach as a result</a:t>
            </a:r>
            <a:r>
              <a:rPr lang="en-US" dirty="0" smtClean="0">
                <a:latin typeface="Arial Narrow" panose="020B0606020202030204" pitchFamily="34" charset="0"/>
              </a:rPr>
              <a:t>.</a:t>
            </a:r>
          </a:p>
          <a:p>
            <a:pPr algn="just"/>
            <a:r>
              <a:rPr lang="en-US" dirty="0" smtClean="0">
                <a:latin typeface="Arial Narrow" panose="020B0606020202030204" pitchFamily="34" charset="0"/>
              </a:rPr>
              <a:t> </a:t>
            </a:r>
            <a:r>
              <a:rPr lang="en-US" dirty="0">
                <a:latin typeface="Arial Narrow" panose="020B0606020202030204" pitchFamily="34" charset="0"/>
              </a:rPr>
              <a:t>Compared to network and disc, using RDDs accelerated data sharing in memory by a factor of 10 to 100.</a:t>
            </a:r>
          </a:p>
          <a:p>
            <a:endParaRPr lang="en-IN" dirty="0"/>
          </a:p>
        </p:txBody>
      </p:sp>
    </p:spTree>
    <p:extLst>
      <p:ext uri="{BB962C8B-B14F-4D97-AF65-F5344CB8AC3E}">
        <p14:creationId xmlns:p14="http://schemas.microsoft.com/office/powerpoint/2010/main" val="2858919851"/>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Narrow" panose="020B0606020202030204" pitchFamily="34" charset="0"/>
              </a:rPr>
              <a:t>Word Count Example in </a:t>
            </a:r>
            <a:r>
              <a:rPr lang="en-US" b="1" dirty="0" err="1">
                <a:latin typeface="Arial Narrow" panose="020B0606020202030204" pitchFamily="34" charset="0"/>
              </a:rPr>
              <a:t>PySpark</a:t>
            </a:r>
            <a:endParaRPr lang="en-IN" dirty="0">
              <a:latin typeface="Arial Narrow" panose="020B0606020202030204" pitchFamily="34" charset="0"/>
            </a:endParaRPr>
          </a:p>
        </p:txBody>
      </p:sp>
      <p:sp>
        <p:nvSpPr>
          <p:cNvPr id="3" name="Content Placeholder 2"/>
          <p:cNvSpPr>
            <a:spLocks noGrp="1"/>
          </p:cNvSpPr>
          <p:nvPr>
            <p:ph idx="1"/>
          </p:nvPr>
        </p:nvSpPr>
        <p:spPr/>
        <p:txBody>
          <a:bodyPr/>
          <a:lstStyle/>
          <a:p>
            <a:r>
              <a:rPr lang="en-IN" dirty="0" err="1">
                <a:latin typeface="Arial Narrow" panose="020B0606020202030204" pitchFamily="34" charset="0"/>
              </a:rPr>
              <a:t>textFile</a:t>
            </a:r>
            <a:r>
              <a:rPr lang="en-IN" dirty="0">
                <a:latin typeface="Arial Narrow" panose="020B0606020202030204" pitchFamily="34" charset="0"/>
              </a:rPr>
              <a:t>(name, </a:t>
            </a:r>
            <a:r>
              <a:rPr lang="en-IN" dirty="0" err="1">
                <a:latin typeface="Arial Narrow" panose="020B0606020202030204" pitchFamily="34" charset="0"/>
              </a:rPr>
              <a:t>minPartitions</a:t>
            </a:r>
            <a:r>
              <a:rPr lang="en-IN" dirty="0">
                <a:latin typeface="Arial Narrow" panose="020B0606020202030204" pitchFamily="34" charset="0"/>
              </a:rPr>
              <a:t>=None, use </a:t>
            </a:r>
            <a:r>
              <a:rPr lang="en-IN" dirty="0" err="1">
                <a:latin typeface="Arial Narrow" panose="020B0606020202030204" pitchFamily="34" charset="0"/>
              </a:rPr>
              <a:t>unicode</a:t>
            </a:r>
            <a:r>
              <a:rPr lang="en-IN" dirty="0">
                <a:latin typeface="Arial Narrow" panose="020B0606020202030204" pitchFamily="34" charset="0"/>
              </a:rPr>
              <a:t>=True</a:t>
            </a:r>
            <a:r>
              <a:rPr lang="en-IN" dirty="0" smtClean="0">
                <a:latin typeface="Arial Narrow" panose="020B0606020202030204" pitchFamily="34" charset="0"/>
              </a:rPr>
              <a:t>)</a:t>
            </a:r>
          </a:p>
          <a:p>
            <a:endParaRPr lang="en-IN" dirty="0"/>
          </a:p>
        </p:txBody>
      </p:sp>
    </p:spTree>
    <p:extLst>
      <p:ext uri="{BB962C8B-B14F-4D97-AF65-F5344CB8AC3E}">
        <p14:creationId xmlns:p14="http://schemas.microsoft.com/office/powerpoint/2010/main" val="72497354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latin typeface="Arial Narrow" panose="020B0606020202030204" pitchFamily="34" charset="0"/>
              </a:rPr>
              <a:t>Union of two RDDs</a:t>
            </a:r>
            <a:endParaRPr lang="en-IN" dirty="0">
              <a:latin typeface="Arial Narrow" panose="020B0606020202030204" pitchFamily="34" charset="0"/>
            </a:endParaRPr>
          </a:p>
        </p:txBody>
      </p:sp>
      <p:sp>
        <p:nvSpPr>
          <p:cNvPr id="3" name="Content Placeholder 2"/>
          <p:cNvSpPr>
            <a:spLocks noGrp="1"/>
          </p:cNvSpPr>
          <p:nvPr>
            <p:ph idx="1"/>
          </p:nvPr>
        </p:nvSpPr>
        <p:spPr/>
        <p:txBody>
          <a:bodyPr/>
          <a:lstStyle/>
          <a:p>
            <a:pPr algn="just"/>
            <a:r>
              <a:rPr lang="en-US" dirty="0">
                <a:latin typeface="Arial Narrow" panose="020B0606020202030204" pitchFamily="34" charset="0"/>
              </a:rPr>
              <a:t>Union operation merges two RDDs into one RDD. Listing 1.22 is an example of Union which merges an RDD </a:t>
            </a:r>
            <a:r>
              <a:rPr lang="en-US" dirty="0" smtClean="0">
                <a:latin typeface="Arial Narrow" panose="020B0606020202030204" pitchFamily="34" charset="0"/>
              </a:rPr>
              <a:t>with itself </a:t>
            </a:r>
            <a:r>
              <a:rPr lang="en-US" dirty="0">
                <a:latin typeface="Arial Narrow" panose="020B0606020202030204" pitchFamily="34" charset="0"/>
              </a:rPr>
              <a:t>and the result will be new RDD doubled in size.</a:t>
            </a:r>
            <a:endParaRPr lang="en-IN" dirty="0">
              <a:latin typeface="Arial Narrow" panose="020B0606020202030204" pitchFamily="34" charset="0"/>
            </a:endParaRPr>
          </a:p>
        </p:txBody>
      </p:sp>
      <p:pic>
        <p:nvPicPr>
          <p:cNvPr id="4" name="Picture 3"/>
          <p:cNvPicPr>
            <a:picLocks noChangeAspect="1"/>
          </p:cNvPicPr>
          <p:nvPr/>
        </p:nvPicPr>
        <p:blipFill>
          <a:blip r:embed="rId2"/>
          <a:stretch>
            <a:fillRect/>
          </a:stretch>
        </p:blipFill>
        <p:spPr>
          <a:xfrm>
            <a:off x="1889695" y="3024192"/>
            <a:ext cx="8412609" cy="1954204"/>
          </a:xfrm>
          <a:prstGeom prst="rect">
            <a:avLst/>
          </a:prstGeom>
        </p:spPr>
      </p:pic>
    </p:spTree>
    <p:extLst>
      <p:ext uri="{BB962C8B-B14F-4D97-AF65-F5344CB8AC3E}">
        <p14:creationId xmlns:p14="http://schemas.microsoft.com/office/powerpoint/2010/main" val="2071068711"/>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Narrow" panose="020B0606020202030204" pitchFamily="34" charset="0"/>
              </a:rPr>
              <a:t>Distinct values of an RDD</a:t>
            </a:r>
            <a:endParaRPr lang="en-IN" dirty="0">
              <a:latin typeface="Arial Narrow" panose="020B0606020202030204" pitchFamily="34" charset="0"/>
            </a:endParaRPr>
          </a:p>
        </p:txBody>
      </p:sp>
      <p:sp>
        <p:nvSpPr>
          <p:cNvPr id="3" name="Content Placeholder 2"/>
          <p:cNvSpPr>
            <a:spLocks noGrp="1"/>
          </p:cNvSpPr>
          <p:nvPr>
            <p:ph idx="1"/>
          </p:nvPr>
        </p:nvSpPr>
        <p:spPr>
          <a:xfrm>
            <a:off x="838200" y="1825625"/>
            <a:ext cx="10957560" cy="4351338"/>
          </a:xfrm>
        </p:spPr>
        <p:txBody>
          <a:bodyPr/>
          <a:lstStyle/>
          <a:p>
            <a:pPr algn="just"/>
            <a:r>
              <a:rPr lang="en-US" dirty="0">
                <a:latin typeface="Arial Narrow" panose="020B0606020202030204" pitchFamily="34" charset="0"/>
              </a:rPr>
              <a:t>If rows of an RDD have duplicates, you can use distinct() </a:t>
            </a:r>
            <a:r>
              <a:rPr lang="en-US" dirty="0" smtClean="0">
                <a:latin typeface="Arial Narrow" panose="020B0606020202030204" pitchFamily="34" charset="0"/>
              </a:rPr>
              <a:t> transformation </a:t>
            </a:r>
            <a:r>
              <a:rPr lang="en-US" dirty="0">
                <a:latin typeface="Arial Narrow" panose="020B0606020202030204" pitchFamily="34" charset="0"/>
              </a:rPr>
              <a:t>to remove the duplicates. Listing 1.23 </a:t>
            </a:r>
            <a:r>
              <a:rPr lang="en-US" dirty="0" smtClean="0">
                <a:latin typeface="Arial Narrow" panose="020B0606020202030204" pitchFamily="34" charset="0"/>
              </a:rPr>
              <a:t>is an </a:t>
            </a:r>
            <a:r>
              <a:rPr lang="en-US" dirty="0">
                <a:latin typeface="Arial Narrow" panose="020B0606020202030204" pitchFamily="34" charset="0"/>
              </a:rPr>
              <a:t>example of distinct operation.</a:t>
            </a:r>
            <a:endParaRPr lang="en-IN" dirty="0">
              <a:latin typeface="Arial Narrow" panose="020B0606020202030204" pitchFamily="34" charset="0"/>
            </a:endParaRPr>
          </a:p>
        </p:txBody>
      </p:sp>
      <p:pic>
        <p:nvPicPr>
          <p:cNvPr id="4" name="Picture 3"/>
          <p:cNvPicPr>
            <a:picLocks noChangeAspect="1"/>
          </p:cNvPicPr>
          <p:nvPr/>
        </p:nvPicPr>
        <p:blipFill>
          <a:blip r:embed="rId2"/>
          <a:stretch>
            <a:fillRect/>
          </a:stretch>
        </p:blipFill>
        <p:spPr>
          <a:xfrm>
            <a:off x="1454463" y="3376126"/>
            <a:ext cx="9283073" cy="2457745"/>
          </a:xfrm>
          <a:prstGeom prst="rect">
            <a:avLst/>
          </a:prstGeom>
        </p:spPr>
      </p:pic>
    </p:spTree>
    <p:extLst>
      <p:ext uri="{BB962C8B-B14F-4D97-AF65-F5344CB8AC3E}">
        <p14:creationId xmlns:p14="http://schemas.microsoft.com/office/powerpoint/2010/main" val="414910749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latin typeface="Arial Narrow" panose="020B0606020202030204" pitchFamily="34" charset="0"/>
              </a:rPr>
              <a:t>Join of two RDDs</a:t>
            </a:r>
            <a:endParaRPr lang="en-IN" dirty="0">
              <a:latin typeface="Arial Narrow" panose="020B0606020202030204" pitchFamily="34" charset="0"/>
            </a:endParaRPr>
          </a:p>
        </p:txBody>
      </p:sp>
      <p:sp>
        <p:nvSpPr>
          <p:cNvPr id="3" name="Content Placeholder 2"/>
          <p:cNvSpPr>
            <a:spLocks noGrp="1"/>
          </p:cNvSpPr>
          <p:nvPr>
            <p:ph idx="1"/>
          </p:nvPr>
        </p:nvSpPr>
        <p:spPr/>
        <p:txBody>
          <a:bodyPr/>
          <a:lstStyle/>
          <a:p>
            <a:pPr algn="just"/>
            <a:r>
              <a:rPr lang="en-US" dirty="0">
                <a:latin typeface="Arial Narrow" panose="020B0606020202030204" pitchFamily="34" charset="0"/>
              </a:rPr>
              <a:t>Join operation joins two RDDs using their keys. Listing 1.24 is a simple join operation and creates an </a:t>
            </a:r>
            <a:r>
              <a:rPr lang="en-US" dirty="0" smtClean="0">
                <a:latin typeface="Arial Narrow" panose="020B0606020202030204" pitchFamily="34" charset="0"/>
              </a:rPr>
              <a:t>intersection of </a:t>
            </a:r>
            <a:r>
              <a:rPr lang="en-US" dirty="0">
                <a:latin typeface="Arial Narrow" panose="020B0606020202030204" pitchFamily="34" charset="0"/>
              </a:rPr>
              <a:t>the two RDDs. Listing 1.25 is a left outer join considering the operation direction to define left and right side </a:t>
            </a:r>
            <a:r>
              <a:rPr lang="en-US" dirty="0" smtClean="0">
                <a:latin typeface="Arial Narrow" panose="020B0606020202030204" pitchFamily="34" charset="0"/>
              </a:rPr>
              <a:t>of the </a:t>
            </a:r>
            <a:r>
              <a:rPr lang="en-US" dirty="0">
                <a:latin typeface="Arial Narrow" panose="020B0606020202030204" pitchFamily="34" charset="0"/>
              </a:rPr>
              <a:t>two RDDs data sets.</a:t>
            </a:r>
            <a:endParaRPr lang="en-IN" dirty="0">
              <a:latin typeface="Arial Narrow" panose="020B0606020202030204" pitchFamily="34" charset="0"/>
            </a:endParaRPr>
          </a:p>
        </p:txBody>
      </p:sp>
      <p:pic>
        <p:nvPicPr>
          <p:cNvPr id="4" name="Picture 3"/>
          <p:cNvPicPr>
            <a:picLocks noChangeAspect="1"/>
          </p:cNvPicPr>
          <p:nvPr/>
        </p:nvPicPr>
        <p:blipFill>
          <a:blip r:embed="rId2"/>
          <a:stretch>
            <a:fillRect/>
          </a:stretch>
        </p:blipFill>
        <p:spPr>
          <a:xfrm>
            <a:off x="2121115" y="3700117"/>
            <a:ext cx="6925642" cy="2476846"/>
          </a:xfrm>
          <a:prstGeom prst="rect">
            <a:avLst/>
          </a:prstGeom>
        </p:spPr>
      </p:pic>
    </p:spTree>
    <p:extLst>
      <p:ext uri="{BB962C8B-B14F-4D97-AF65-F5344CB8AC3E}">
        <p14:creationId xmlns:p14="http://schemas.microsoft.com/office/powerpoint/2010/main" val="28237149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smtClean="0">
                <a:latin typeface="Arial Narrow" panose="020B0606020202030204" pitchFamily="34" charset="0"/>
              </a:rPr>
              <a:t>Unstructured Data</a:t>
            </a:r>
            <a:endParaRPr lang="en-IN" b="1" dirty="0">
              <a:latin typeface="Arial Narrow" panose="020B0606020202030204" pitchFamily="34" charset="0"/>
            </a:endParaRPr>
          </a:p>
        </p:txBody>
      </p:sp>
      <p:sp>
        <p:nvSpPr>
          <p:cNvPr id="3" name="Content Placeholder 2"/>
          <p:cNvSpPr>
            <a:spLocks noGrp="1"/>
          </p:cNvSpPr>
          <p:nvPr>
            <p:ph idx="1"/>
          </p:nvPr>
        </p:nvSpPr>
        <p:spPr/>
        <p:txBody>
          <a:bodyPr/>
          <a:lstStyle/>
          <a:p>
            <a:pPr algn="just"/>
            <a:r>
              <a:rPr lang="en-IN" dirty="0" smtClean="0">
                <a:latin typeface="Arial Narrow" panose="020B0606020202030204" pitchFamily="34" charset="0"/>
              </a:rPr>
              <a:t>It is completely a different type of which </a:t>
            </a:r>
            <a:r>
              <a:rPr lang="en-IN" b="1" dirty="0" smtClean="0">
                <a:latin typeface="Arial Narrow" panose="020B0606020202030204" pitchFamily="34" charset="0"/>
              </a:rPr>
              <a:t>neither has a structure nor obeys to follow the formal </a:t>
            </a:r>
            <a:r>
              <a:rPr lang="en-IN" b="1" dirty="0">
                <a:latin typeface="Arial Narrow" panose="020B0606020202030204" pitchFamily="34" charset="0"/>
              </a:rPr>
              <a:t>structural </a:t>
            </a:r>
            <a:r>
              <a:rPr lang="en-IN" b="1" dirty="0" smtClean="0">
                <a:latin typeface="Arial Narrow" panose="020B0606020202030204" pitchFamily="34" charset="0"/>
              </a:rPr>
              <a:t>rules of data models</a:t>
            </a:r>
            <a:r>
              <a:rPr lang="en-IN" dirty="0">
                <a:latin typeface="Arial Narrow" panose="020B0606020202030204" pitchFamily="34" charset="0"/>
              </a:rPr>
              <a:t>. </a:t>
            </a:r>
            <a:endParaRPr lang="en-IN" dirty="0" smtClean="0">
              <a:latin typeface="Arial Narrow" panose="020B0606020202030204" pitchFamily="34" charset="0"/>
            </a:endParaRPr>
          </a:p>
          <a:p>
            <a:pPr algn="just"/>
            <a:r>
              <a:rPr lang="en-IN" dirty="0" smtClean="0">
                <a:latin typeface="Arial Narrow" panose="020B0606020202030204" pitchFamily="34" charset="0"/>
              </a:rPr>
              <a:t>It </a:t>
            </a:r>
            <a:r>
              <a:rPr lang="en-IN" b="1" dirty="0" smtClean="0">
                <a:latin typeface="Arial Narrow" panose="020B0606020202030204" pitchFamily="34" charset="0"/>
              </a:rPr>
              <a:t>does not even have a consistent format </a:t>
            </a:r>
            <a:r>
              <a:rPr lang="en-IN" dirty="0" smtClean="0">
                <a:latin typeface="Arial Narrow" panose="020B0606020202030204" pitchFamily="34" charset="0"/>
              </a:rPr>
              <a:t>and it </a:t>
            </a:r>
            <a:r>
              <a:rPr lang="en-IN" b="1" dirty="0" smtClean="0">
                <a:latin typeface="Arial Narrow" panose="020B0606020202030204" pitchFamily="34" charset="0"/>
              </a:rPr>
              <a:t>found to be varying all the time.</a:t>
            </a:r>
          </a:p>
          <a:p>
            <a:pPr algn="just"/>
            <a:r>
              <a:rPr lang="en-IN" dirty="0" smtClean="0">
                <a:latin typeface="Arial Narrow" panose="020B0606020202030204" pitchFamily="34" charset="0"/>
              </a:rPr>
              <a:t>But, rarely it may </a:t>
            </a:r>
            <a:r>
              <a:rPr lang="en-IN" b="1" dirty="0" smtClean="0">
                <a:latin typeface="Arial Narrow" panose="020B0606020202030204" pitchFamily="34" charset="0"/>
              </a:rPr>
              <a:t>have information related to data and time</a:t>
            </a:r>
            <a:r>
              <a:rPr lang="en-IN" dirty="0">
                <a:latin typeface="Arial Narrow" panose="020B0606020202030204" pitchFamily="34" charset="0"/>
              </a:rPr>
              <a:t>. </a:t>
            </a:r>
            <a:endParaRPr lang="en-IN" dirty="0" smtClean="0">
              <a:latin typeface="Arial Narrow" panose="020B0606020202030204" pitchFamily="34" charset="0"/>
            </a:endParaRPr>
          </a:p>
          <a:p>
            <a:pPr algn="just"/>
            <a:r>
              <a:rPr lang="en-IN" dirty="0" smtClean="0">
                <a:latin typeface="Arial Narrow" panose="020B0606020202030204" pitchFamily="34" charset="0"/>
              </a:rPr>
              <a:t>Example</a:t>
            </a:r>
            <a:r>
              <a:rPr lang="en-IN" dirty="0">
                <a:latin typeface="Arial Narrow" panose="020B0606020202030204" pitchFamily="34" charset="0"/>
              </a:rPr>
              <a:t>: Audio Files, </a:t>
            </a:r>
            <a:r>
              <a:rPr lang="en-IN" dirty="0" smtClean="0">
                <a:latin typeface="Arial Narrow" panose="020B0606020202030204" pitchFamily="34" charset="0"/>
              </a:rPr>
              <a:t>Images, PDF etc.</a:t>
            </a:r>
            <a:endParaRPr lang="en-IN" dirty="0">
              <a:latin typeface="Arial Narrow" panose="020B0606020202030204" pitchFamily="34" charset="0"/>
            </a:endParaRPr>
          </a:p>
        </p:txBody>
      </p:sp>
    </p:spTree>
    <p:extLst>
      <p:ext uri="{BB962C8B-B14F-4D97-AF65-F5344CB8AC3E}">
        <p14:creationId xmlns:p14="http://schemas.microsoft.com/office/powerpoint/2010/main" val="3203043482"/>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a:blip r:embed="rId2"/>
          <a:stretch>
            <a:fillRect/>
          </a:stretch>
        </p:blipFill>
        <p:spPr>
          <a:xfrm>
            <a:off x="914210" y="1690688"/>
            <a:ext cx="10439590" cy="4048307"/>
          </a:xfrm>
          <a:prstGeom prst="rect">
            <a:avLst/>
          </a:prstGeom>
        </p:spPr>
      </p:pic>
    </p:spTree>
    <p:extLst>
      <p:ext uri="{BB962C8B-B14F-4D97-AF65-F5344CB8AC3E}">
        <p14:creationId xmlns:p14="http://schemas.microsoft.com/office/powerpoint/2010/main" val="84940058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a:blip r:embed="rId2"/>
          <a:stretch>
            <a:fillRect/>
          </a:stretch>
        </p:blipFill>
        <p:spPr>
          <a:xfrm>
            <a:off x="838200" y="1152144"/>
            <a:ext cx="10138740" cy="4182058"/>
          </a:xfrm>
          <a:prstGeom prst="rect">
            <a:avLst/>
          </a:prstGeom>
        </p:spPr>
      </p:pic>
    </p:spTree>
    <p:extLst>
      <p:ext uri="{BB962C8B-B14F-4D97-AF65-F5344CB8AC3E}">
        <p14:creationId xmlns:p14="http://schemas.microsoft.com/office/powerpoint/2010/main" val="119647135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a:blip r:embed="rId2"/>
          <a:stretch>
            <a:fillRect/>
          </a:stretch>
        </p:blipFill>
        <p:spPr>
          <a:xfrm>
            <a:off x="1518721" y="1280160"/>
            <a:ext cx="9496847" cy="4444207"/>
          </a:xfrm>
          <a:prstGeom prst="rect">
            <a:avLst/>
          </a:prstGeom>
        </p:spPr>
      </p:pic>
    </p:spTree>
    <p:extLst>
      <p:ext uri="{BB962C8B-B14F-4D97-AF65-F5344CB8AC3E}">
        <p14:creationId xmlns:p14="http://schemas.microsoft.com/office/powerpoint/2010/main" val="181702702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Narrow" panose="020B0606020202030204" pitchFamily="34" charset="0"/>
              </a:rPr>
              <a:t>Cartesian Product of two RDDs</a:t>
            </a:r>
            <a:endParaRPr lang="en-IN" dirty="0">
              <a:latin typeface="Arial Narrow" panose="020B0606020202030204" pitchFamily="34" charset="0"/>
            </a:endParaRPr>
          </a:p>
        </p:txBody>
      </p:sp>
      <p:sp>
        <p:nvSpPr>
          <p:cNvPr id="3" name="Content Placeholder 2"/>
          <p:cNvSpPr>
            <a:spLocks noGrp="1"/>
          </p:cNvSpPr>
          <p:nvPr>
            <p:ph idx="1"/>
          </p:nvPr>
        </p:nvSpPr>
        <p:spPr/>
        <p:txBody>
          <a:bodyPr>
            <a:normAutofit fontScale="92500" lnSpcReduction="20000"/>
          </a:bodyPr>
          <a:lstStyle/>
          <a:p>
            <a:pPr algn="just"/>
            <a:r>
              <a:rPr lang="en-US" dirty="0">
                <a:latin typeface="Arial Narrow" panose="020B0606020202030204" pitchFamily="34" charset="0"/>
              </a:rPr>
              <a:t>RDDs are distributed data structures that can be very huge in data volume distributed over a set </a:t>
            </a:r>
            <a:r>
              <a:rPr lang="en-US" dirty="0" smtClean="0">
                <a:latin typeface="Arial Narrow" panose="020B0606020202030204" pitchFamily="34" charset="0"/>
              </a:rPr>
              <a:t>of cluster </a:t>
            </a:r>
            <a:r>
              <a:rPr lang="en-US" dirty="0">
                <a:latin typeface="Arial Narrow" panose="020B0606020202030204" pitchFamily="34" charset="0"/>
              </a:rPr>
              <a:t>computers. </a:t>
            </a:r>
            <a:endParaRPr lang="en-US" dirty="0" smtClean="0">
              <a:latin typeface="Arial Narrow" panose="020B0606020202030204" pitchFamily="34" charset="0"/>
            </a:endParaRPr>
          </a:p>
          <a:p>
            <a:pPr algn="just"/>
            <a:r>
              <a:rPr lang="en-US" dirty="0" smtClean="0">
                <a:latin typeface="Arial Narrow" panose="020B0606020202030204" pitchFamily="34" charset="0"/>
              </a:rPr>
              <a:t>Considering </a:t>
            </a:r>
            <a:r>
              <a:rPr lang="en-US" dirty="0">
                <a:latin typeface="Arial Narrow" panose="020B0606020202030204" pitchFamily="34" charset="0"/>
              </a:rPr>
              <a:t>this, it is not possible to pull the RDD from the cloud and write a for-loop to </a:t>
            </a:r>
            <a:r>
              <a:rPr lang="en-US" dirty="0" smtClean="0">
                <a:latin typeface="Arial Narrow" panose="020B0606020202030204" pitchFamily="34" charset="0"/>
              </a:rPr>
              <a:t>iterate over </a:t>
            </a:r>
            <a:r>
              <a:rPr lang="en-US" dirty="0">
                <a:latin typeface="Arial Narrow" panose="020B0606020202030204" pitchFamily="34" charset="0"/>
              </a:rPr>
              <a:t>it. We would then use Map operations to iterate over the data. </a:t>
            </a:r>
            <a:endParaRPr lang="en-US" dirty="0" smtClean="0">
              <a:latin typeface="Arial Narrow" panose="020B0606020202030204" pitchFamily="34" charset="0"/>
            </a:endParaRPr>
          </a:p>
          <a:p>
            <a:pPr algn="just"/>
            <a:r>
              <a:rPr lang="en-US" dirty="0" smtClean="0">
                <a:latin typeface="Arial Narrow" panose="020B0606020202030204" pitchFamily="34" charset="0"/>
              </a:rPr>
              <a:t>Now</a:t>
            </a:r>
            <a:r>
              <a:rPr lang="en-US" dirty="0">
                <a:latin typeface="Arial Narrow" panose="020B0606020202030204" pitchFamily="34" charset="0"/>
              </a:rPr>
              <a:t>, consider that you need to iterate over </a:t>
            </a:r>
            <a:r>
              <a:rPr lang="en-US" dirty="0" smtClean="0">
                <a:latin typeface="Arial Narrow" panose="020B0606020202030204" pitchFamily="34" charset="0"/>
              </a:rPr>
              <a:t>all </a:t>
            </a:r>
            <a:r>
              <a:rPr lang="en-US" dirty="0">
                <a:latin typeface="Arial Narrow" panose="020B0606020202030204" pitchFamily="34" charset="0"/>
              </a:rPr>
              <a:t>combinations of each element/row of the RDD with each other. </a:t>
            </a:r>
            <a:endParaRPr lang="en-US" dirty="0" smtClean="0">
              <a:latin typeface="Arial Narrow" panose="020B0606020202030204" pitchFamily="34" charset="0"/>
            </a:endParaRPr>
          </a:p>
          <a:p>
            <a:pPr algn="just"/>
            <a:r>
              <a:rPr lang="en-US" dirty="0" smtClean="0">
                <a:latin typeface="Arial Narrow" panose="020B0606020202030204" pitchFamily="34" charset="0"/>
              </a:rPr>
              <a:t>In </a:t>
            </a:r>
            <a:r>
              <a:rPr lang="en-US" dirty="0">
                <a:latin typeface="Arial Narrow" panose="020B0606020202030204" pitchFamily="34" charset="0"/>
              </a:rPr>
              <a:t>normal case of application programming, if </a:t>
            </a:r>
            <a:r>
              <a:rPr lang="en-US" dirty="0" smtClean="0">
                <a:latin typeface="Arial Narrow" panose="020B0606020202030204" pitchFamily="34" charset="0"/>
              </a:rPr>
              <a:t>you need </a:t>
            </a:r>
            <a:r>
              <a:rPr lang="en-US" dirty="0">
                <a:latin typeface="Arial Narrow" panose="020B0606020202030204" pitchFamily="34" charset="0"/>
              </a:rPr>
              <a:t>to iterate over the combinations of a collection, you would write two for-loops and then iterate over them. </a:t>
            </a:r>
            <a:endParaRPr lang="en-US" dirty="0" smtClean="0">
              <a:latin typeface="Arial Narrow" panose="020B0606020202030204" pitchFamily="34" charset="0"/>
            </a:endParaRPr>
          </a:p>
          <a:p>
            <a:pPr algn="just"/>
            <a:r>
              <a:rPr lang="en-US" dirty="0" smtClean="0">
                <a:latin typeface="Arial Narrow" panose="020B0606020202030204" pitchFamily="34" charset="0"/>
              </a:rPr>
              <a:t>In large </a:t>
            </a:r>
            <a:r>
              <a:rPr lang="en-US" dirty="0">
                <a:latin typeface="Arial Narrow" panose="020B0606020202030204" pitchFamily="34" charset="0"/>
              </a:rPr>
              <a:t>scale data processing this is not possible, instead of two for-loops, we use Cartesian Product to generate </a:t>
            </a:r>
            <a:r>
              <a:rPr lang="en-US" dirty="0" smtClean="0">
                <a:latin typeface="Arial Narrow" panose="020B0606020202030204" pitchFamily="34" charset="0"/>
              </a:rPr>
              <a:t>all combinations </a:t>
            </a:r>
            <a:r>
              <a:rPr lang="en-US" dirty="0">
                <a:latin typeface="Arial Narrow" panose="020B0606020202030204" pitchFamily="34" charset="0"/>
              </a:rPr>
              <a:t>first and then process it with a subsequent Map operation. List 1.28 illustrates an example of </a:t>
            </a:r>
            <a:r>
              <a:rPr lang="en-US" dirty="0" smtClean="0">
                <a:latin typeface="Arial Narrow" panose="020B0606020202030204" pitchFamily="34" charset="0"/>
              </a:rPr>
              <a:t>a Cartesian </a:t>
            </a:r>
            <a:r>
              <a:rPr lang="en-US" dirty="0">
                <a:latin typeface="Arial Narrow" panose="020B0606020202030204" pitchFamily="34" charset="0"/>
              </a:rPr>
              <a:t>product of an RDD with itself.</a:t>
            </a:r>
            <a:endParaRPr lang="en-IN" dirty="0">
              <a:latin typeface="Arial Narrow" panose="020B0606020202030204" pitchFamily="34" charset="0"/>
            </a:endParaRPr>
          </a:p>
        </p:txBody>
      </p:sp>
    </p:spTree>
    <p:extLst>
      <p:ext uri="{BB962C8B-B14F-4D97-AF65-F5344CB8AC3E}">
        <p14:creationId xmlns:p14="http://schemas.microsoft.com/office/powerpoint/2010/main" val="167055027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a:blip r:embed="rId2"/>
          <a:stretch>
            <a:fillRect/>
          </a:stretch>
        </p:blipFill>
        <p:spPr>
          <a:xfrm>
            <a:off x="1340037" y="1280111"/>
            <a:ext cx="9511926" cy="4457939"/>
          </a:xfrm>
          <a:prstGeom prst="rect">
            <a:avLst/>
          </a:prstGeom>
        </p:spPr>
      </p:pic>
    </p:spTree>
    <p:extLst>
      <p:ext uri="{BB962C8B-B14F-4D97-AF65-F5344CB8AC3E}">
        <p14:creationId xmlns:p14="http://schemas.microsoft.com/office/powerpoint/2010/main" val="1123721656"/>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err="1">
                <a:latin typeface="Arial Narrow" panose="020B0606020202030204" pitchFamily="34" charset="0"/>
              </a:rPr>
              <a:t>GroupByKey</a:t>
            </a:r>
            <a:r>
              <a:rPr lang="en-IN" b="1" dirty="0">
                <a:latin typeface="Arial Narrow" panose="020B0606020202030204" pitchFamily="34" charset="0"/>
              </a:rPr>
              <a:t> Operation</a:t>
            </a:r>
            <a:endParaRPr lang="en-IN" dirty="0">
              <a:latin typeface="Arial Narrow" panose="020B0606020202030204" pitchFamily="34" charset="0"/>
            </a:endParaRPr>
          </a:p>
        </p:txBody>
      </p:sp>
      <p:sp>
        <p:nvSpPr>
          <p:cNvPr id="3" name="Content Placeholder 2"/>
          <p:cNvSpPr>
            <a:spLocks noGrp="1"/>
          </p:cNvSpPr>
          <p:nvPr>
            <p:ph idx="1"/>
          </p:nvPr>
        </p:nvSpPr>
        <p:spPr/>
        <p:txBody>
          <a:bodyPr>
            <a:normAutofit lnSpcReduction="10000"/>
          </a:bodyPr>
          <a:lstStyle/>
          <a:p>
            <a:pPr algn="just"/>
            <a:r>
              <a:rPr lang="en-US" dirty="0">
                <a:latin typeface="Arial Narrow" panose="020B0606020202030204" pitchFamily="34" charset="0"/>
              </a:rPr>
              <a:t>When </a:t>
            </a:r>
            <a:r>
              <a:rPr lang="en-US" dirty="0" err="1">
                <a:latin typeface="Arial Narrow" panose="020B0606020202030204" pitchFamily="34" charset="0"/>
              </a:rPr>
              <a:t>groupbyKey</a:t>
            </a:r>
            <a:r>
              <a:rPr lang="en-US" dirty="0">
                <a:latin typeface="Arial Narrow" panose="020B0606020202030204" pitchFamily="34" charset="0"/>
              </a:rPr>
              <a:t> is called on an RDD of (K, V) pairs, it returns an RDD dataset of (K, </a:t>
            </a:r>
            <a:r>
              <a:rPr lang="en-US" dirty="0" err="1">
                <a:latin typeface="Arial Narrow" panose="020B0606020202030204" pitchFamily="34" charset="0"/>
              </a:rPr>
              <a:t>Seq</a:t>
            </a:r>
            <a:r>
              <a:rPr lang="en-US" dirty="0">
                <a:latin typeface="Arial Narrow" panose="020B0606020202030204" pitchFamily="34" charset="0"/>
              </a:rPr>
              <a:t>[V]) pairs. </a:t>
            </a:r>
            <a:endParaRPr lang="en-US" dirty="0" smtClean="0">
              <a:latin typeface="Arial Narrow" panose="020B0606020202030204" pitchFamily="34" charset="0"/>
            </a:endParaRPr>
          </a:p>
          <a:p>
            <a:pPr algn="just"/>
            <a:r>
              <a:rPr lang="en-US" dirty="0" err="1" smtClean="0">
                <a:latin typeface="Arial Narrow" panose="020B0606020202030204" pitchFamily="34" charset="0"/>
              </a:rPr>
              <a:t>GroupByKey</a:t>
            </a:r>
            <a:r>
              <a:rPr lang="en-US" dirty="0" smtClean="0">
                <a:latin typeface="Arial Narrow" panose="020B0606020202030204" pitchFamily="34" charset="0"/>
              </a:rPr>
              <a:t> operation </a:t>
            </a:r>
            <a:r>
              <a:rPr lang="en-US" dirty="0">
                <a:latin typeface="Arial Narrow" panose="020B0606020202030204" pitchFamily="34" charset="0"/>
              </a:rPr>
              <a:t>forces Spark to shuffle the data with same key to be pushed to the same node and can </a:t>
            </a:r>
            <a:r>
              <a:rPr lang="en-US" dirty="0" smtClean="0">
                <a:latin typeface="Arial Narrow" panose="020B0606020202030204" pitchFamily="34" charset="0"/>
              </a:rPr>
              <a:t>cause bottlenecks </a:t>
            </a:r>
            <a:r>
              <a:rPr lang="en-US" dirty="0">
                <a:latin typeface="Arial Narrow" panose="020B0606020202030204" pitchFamily="34" charset="0"/>
              </a:rPr>
              <a:t>if datasets includes very large amounts of objects with the same key.</a:t>
            </a:r>
          </a:p>
          <a:p>
            <a:pPr algn="just"/>
            <a:r>
              <a:rPr lang="en-US" dirty="0">
                <a:latin typeface="Arial Narrow" panose="020B0606020202030204" pitchFamily="34" charset="0"/>
              </a:rPr>
              <a:t>Listing 1.29 provides an example of </a:t>
            </a:r>
            <a:r>
              <a:rPr lang="en-US" dirty="0" err="1">
                <a:latin typeface="Arial Narrow" panose="020B0606020202030204" pitchFamily="34" charset="0"/>
              </a:rPr>
              <a:t>groupByKey</a:t>
            </a:r>
            <a:r>
              <a:rPr lang="en-US" dirty="0">
                <a:latin typeface="Arial Narrow" panose="020B0606020202030204" pitchFamily="34" charset="0"/>
              </a:rPr>
              <a:t> operation on an RDD. </a:t>
            </a:r>
            <a:endParaRPr lang="en-US" dirty="0" smtClean="0">
              <a:latin typeface="Arial Narrow" panose="020B0606020202030204" pitchFamily="34" charset="0"/>
            </a:endParaRPr>
          </a:p>
          <a:p>
            <a:pPr algn="just"/>
            <a:r>
              <a:rPr lang="en-US" dirty="0" smtClean="0">
                <a:latin typeface="Arial Narrow" panose="020B0606020202030204" pitchFamily="34" charset="0"/>
              </a:rPr>
              <a:t>The </a:t>
            </a:r>
            <a:r>
              <a:rPr lang="en-US" dirty="0">
                <a:latin typeface="Arial Narrow" panose="020B0606020202030204" pitchFamily="34" charset="0"/>
              </a:rPr>
              <a:t>result of </a:t>
            </a:r>
            <a:r>
              <a:rPr lang="en-US" dirty="0" err="1">
                <a:latin typeface="Arial Narrow" panose="020B0606020202030204" pitchFamily="34" charset="0"/>
              </a:rPr>
              <a:t>groupByKey</a:t>
            </a:r>
            <a:r>
              <a:rPr lang="en-US" dirty="0">
                <a:latin typeface="Arial Narrow" panose="020B0606020202030204" pitchFamily="34" charset="0"/>
              </a:rPr>
              <a:t> is an </a:t>
            </a:r>
            <a:r>
              <a:rPr lang="en-US" dirty="0" smtClean="0">
                <a:latin typeface="Arial Narrow" panose="020B0606020202030204" pitchFamily="34" charset="0"/>
              </a:rPr>
              <a:t>Spark internal </a:t>
            </a:r>
            <a:r>
              <a:rPr lang="en-US" dirty="0" err="1">
                <a:latin typeface="Arial Narrow" panose="020B0606020202030204" pitchFamily="34" charset="0"/>
              </a:rPr>
              <a:t>iteratable</a:t>
            </a:r>
            <a:r>
              <a:rPr lang="en-US" dirty="0">
                <a:latin typeface="Arial Narrow" panose="020B0606020202030204" pitchFamily="34" charset="0"/>
              </a:rPr>
              <a:t> object that includes data collection. </a:t>
            </a:r>
            <a:endParaRPr lang="en-US" dirty="0" smtClean="0">
              <a:latin typeface="Arial Narrow" panose="020B0606020202030204" pitchFamily="34" charset="0"/>
            </a:endParaRPr>
          </a:p>
          <a:p>
            <a:pPr algn="just"/>
            <a:r>
              <a:rPr lang="en-US" dirty="0" smtClean="0">
                <a:latin typeface="Arial Narrow" panose="020B0606020202030204" pitchFamily="34" charset="0"/>
              </a:rPr>
              <a:t>As </a:t>
            </a:r>
            <a:r>
              <a:rPr lang="en-US" dirty="0">
                <a:latin typeface="Arial Narrow" panose="020B0606020202030204" pitchFamily="34" charset="0"/>
              </a:rPr>
              <a:t>shown in Listing 1.29, show the content of </a:t>
            </a:r>
            <a:r>
              <a:rPr lang="en-US" dirty="0" err="1" smtClean="0">
                <a:latin typeface="Arial Narrow" panose="020B0606020202030204" pitchFamily="34" charset="0"/>
              </a:rPr>
              <a:t>groupByKey</a:t>
            </a:r>
            <a:r>
              <a:rPr lang="en-US" dirty="0" smtClean="0">
                <a:latin typeface="Arial Narrow" panose="020B0606020202030204" pitchFamily="34" charset="0"/>
              </a:rPr>
              <a:t> operation </a:t>
            </a:r>
            <a:r>
              <a:rPr lang="en-US" dirty="0">
                <a:latin typeface="Arial Narrow" panose="020B0606020202030204" pitchFamily="34" charset="0"/>
              </a:rPr>
              <a:t>we convert it to simple python list objects, collect and sort it for pretty printing.</a:t>
            </a:r>
            <a:endParaRPr lang="en-IN" dirty="0">
              <a:latin typeface="Arial Narrow" panose="020B0606020202030204" pitchFamily="34" charset="0"/>
            </a:endParaRPr>
          </a:p>
        </p:txBody>
      </p:sp>
    </p:spTree>
    <p:extLst>
      <p:ext uri="{BB962C8B-B14F-4D97-AF65-F5344CB8AC3E}">
        <p14:creationId xmlns:p14="http://schemas.microsoft.com/office/powerpoint/2010/main" val="279880822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a:blip r:embed="rId2"/>
          <a:stretch>
            <a:fillRect/>
          </a:stretch>
        </p:blipFill>
        <p:spPr>
          <a:xfrm>
            <a:off x="1736079" y="1247311"/>
            <a:ext cx="8274069" cy="2081105"/>
          </a:xfrm>
          <a:prstGeom prst="rect">
            <a:avLst/>
          </a:prstGeom>
        </p:spPr>
      </p:pic>
      <p:pic>
        <p:nvPicPr>
          <p:cNvPr id="5" name="Picture 4"/>
          <p:cNvPicPr>
            <a:picLocks noChangeAspect="1"/>
          </p:cNvPicPr>
          <p:nvPr/>
        </p:nvPicPr>
        <p:blipFill>
          <a:blip r:embed="rId3"/>
          <a:stretch>
            <a:fillRect/>
          </a:stretch>
        </p:blipFill>
        <p:spPr>
          <a:xfrm>
            <a:off x="181074" y="3650595"/>
            <a:ext cx="12163326" cy="1720633"/>
          </a:xfrm>
          <a:prstGeom prst="rect">
            <a:avLst/>
          </a:prstGeom>
        </p:spPr>
      </p:pic>
    </p:spTree>
    <p:extLst>
      <p:ext uri="{BB962C8B-B14F-4D97-AF65-F5344CB8AC3E}">
        <p14:creationId xmlns:p14="http://schemas.microsoft.com/office/powerpoint/2010/main" val="3063894635"/>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pPr algn="just"/>
            <a:r>
              <a:rPr lang="en-US" dirty="0">
                <a:latin typeface="Arial Narrow" panose="020B0606020202030204" pitchFamily="34" charset="0"/>
              </a:rPr>
              <a:t>In our Spark implementation, we should not use "</a:t>
            </a:r>
            <a:r>
              <a:rPr lang="en-US" dirty="0" err="1">
                <a:latin typeface="Arial Narrow" panose="020B0606020202030204" pitchFamily="34" charset="0"/>
              </a:rPr>
              <a:t>groupByKey</a:t>
            </a:r>
            <a:r>
              <a:rPr lang="en-US" dirty="0">
                <a:latin typeface="Arial Narrow" panose="020B0606020202030204" pitchFamily="34" charset="0"/>
              </a:rPr>
              <a:t>" when the result of grouping can be large and</a:t>
            </a:r>
          </a:p>
          <a:p>
            <a:pPr algn="just"/>
            <a:r>
              <a:rPr lang="en-US" dirty="0">
                <a:latin typeface="Arial Narrow" panose="020B0606020202030204" pitchFamily="34" charset="0"/>
              </a:rPr>
              <a:t>cause a bottleneck in our cluster. Instead, it is preferred to use "</a:t>
            </a:r>
            <a:r>
              <a:rPr lang="en-US" dirty="0" err="1">
                <a:latin typeface="Arial Narrow" panose="020B0606020202030204" pitchFamily="34" charset="0"/>
              </a:rPr>
              <a:t>reduceByKey</a:t>
            </a:r>
            <a:r>
              <a:rPr lang="en-US" dirty="0">
                <a:latin typeface="Arial Narrow" panose="020B0606020202030204" pitchFamily="34" charset="0"/>
              </a:rPr>
              <a:t>" over "</a:t>
            </a:r>
            <a:r>
              <a:rPr lang="en-US" dirty="0" err="1">
                <a:latin typeface="Arial Narrow" panose="020B0606020202030204" pitchFamily="34" charset="0"/>
              </a:rPr>
              <a:t>groupByKey</a:t>
            </a:r>
            <a:r>
              <a:rPr lang="en-US" dirty="0">
                <a:latin typeface="Arial Narrow" panose="020B0606020202030204" pitchFamily="34" charset="0"/>
              </a:rPr>
              <a:t>" because</a:t>
            </a:r>
          </a:p>
          <a:p>
            <a:pPr algn="just"/>
            <a:r>
              <a:rPr lang="en-US" dirty="0">
                <a:latin typeface="Arial Narrow" panose="020B0606020202030204" pitchFamily="34" charset="0"/>
              </a:rPr>
              <a:t>"</a:t>
            </a:r>
            <a:r>
              <a:rPr lang="en-US" dirty="0" err="1">
                <a:latin typeface="Arial Narrow" panose="020B0606020202030204" pitchFamily="34" charset="0"/>
              </a:rPr>
              <a:t>reduceByKey</a:t>
            </a:r>
            <a:r>
              <a:rPr lang="en-US" dirty="0">
                <a:latin typeface="Arial Narrow" panose="020B0606020202030204" pitchFamily="34" charset="0"/>
              </a:rPr>
              <a:t>" operation does not force shuffle and it can reduce the dataset in a distributed setting</a:t>
            </a:r>
            <a:endParaRPr lang="en-IN" dirty="0">
              <a:latin typeface="Arial Narrow" panose="020B0606020202030204" pitchFamily="34" charset="0"/>
            </a:endParaRPr>
          </a:p>
        </p:txBody>
      </p:sp>
    </p:spTree>
    <p:extLst>
      <p:ext uri="{BB962C8B-B14F-4D97-AF65-F5344CB8AC3E}">
        <p14:creationId xmlns:p14="http://schemas.microsoft.com/office/powerpoint/2010/main" val="157278754"/>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err="1">
                <a:latin typeface="Arial Narrow" panose="020B0606020202030204" pitchFamily="34" charset="0"/>
              </a:rPr>
              <a:t>SortByKey</a:t>
            </a:r>
            <a:r>
              <a:rPr lang="en-IN" b="1" dirty="0">
                <a:latin typeface="Arial Narrow" panose="020B0606020202030204" pitchFamily="34" charset="0"/>
              </a:rPr>
              <a:t> Operation</a:t>
            </a:r>
            <a:endParaRPr lang="en-IN" dirty="0">
              <a:latin typeface="Arial Narrow" panose="020B0606020202030204" pitchFamily="34" charset="0"/>
            </a:endParaRPr>
          </a:p>
        </p:txBody>
      </p:sp>
      <p:sp>
        <p:nvSpPr>
          <p:cNvPr id="3" name="Content Placeholder 2"/>
          <p:cNvSpPr>
            <a:spLocks noGrp="1"/>
          </p:cNvSpPr>
          <p:nvPr>
            <p:ph idx="1"/>
          </p:nvPr>
        </p:nvSpPr>
        <p:spPr/>
        <p:txBody>
          <a:bodyPr/>
          <a:lstStyle/>
          <a:p>
            <a:pPr algn="just"/>
            <a:r>
              <a:rPr lang="en-US" dirty="0" err="1">
                <a:latin typeface="Arial Narrow" panose="020B0606020202030204" pitchFamily="34" charset="0"/>
              </a:rPr>
              <a:t>SortByKey</a:t>
            </a:r>
            <a:r>
              <a:rPr lang="en-US" dirty="0">
                <a:latin typeface="Arial Narrow" panose="020B0606020202030204" pitchFamily="34" charset="0"/>
              </a:rPr>
              <a:t> operation can be used on an RDD of (KEY, VALUE) pairs to sort the RDD based on the keys. </a:t>
            </a:r>
            <a:endParaRPr lang="en-US" dirty="0" smtClean="0">
              <a:latin typeface="Arial Narrow" panose="020B0606020202030204" pitchFamily="34" charset="0"/>
            </a:endParaRPr>
          </a:p>
          <a:p>
            <a:pPr algn="just"/>
            <a:r>
              <a:rPr lang="en-US" dirty="0" smtClean="0">
                <a:latin typeface="Arial Narrow" panose="020B0606020202030204" pitchFamily="34" charset="0"/>
              </a:rPr>
              <a:t>The operation </a:t>
            </a:r>
            <a:r>
              <a:rPr lang="en-US" dirty="0">
                <a:latin typeface="Arial Narrow" panose="020B0606020202030204" pitchFamily="34" charset="0"/>
              </a:rPr>
              <a:t>returns an RDD of the same type of (KEY, VALUE) pairs sorted by keys in ascending or </a:t>
            </a:r>
            <a:r>
              <a:rPr lang="en-US" dirty="0" smtClean="0">
                <a:latin typeface="Arial Narrow" panose="020B0606020202030204" pitchFamily="34" charset="0"/>
              </a:rPr>
              <a:t>descending order</a:t>
            </a:r>
            <a:r>
              <a:rPr lang="en-US" dirty="0">
                <a:latin typeface="Arial Narrow" panose="020B0606020202030204" pitchFamily="34" charset="0"/>
              </a:rPr>
              <a:t>, as specified in the </a:t>
            </a:r>
            <a:r>
              <a:rPr lang="en-US" dirty="0" err="1">
                <a:latin typeface="Arial Narrow" panose="020B0606020202030204" pitchFamily="34" charset="0"/>
              </a:rPr>
              <a:t>boolean</a:t>
            </a:r>
            <a:r>
              <a:rPr lang="en-US" dirty="0">
                <a:latin typeface="Arial Narrow" panose="020B0606020202030204" pitchFamily="34" charset="0"/>
              </a:rPr>
              <a:t> ascending argument.</a:t>
            </a:r>
            <a:endParaRPr lang="en-IN" dirty="0">
              <a:latin typeface="Arial Narrow" panose="020B0606020202030204" pitchFamily="34" charset="0"/>
            </a:endParaRPr>
          </a:p>
        </p:txBody>
      </p:sp>
      <p:pic>
        <p:nvPicPr>
          <p:cNvPr id="4" name="Picture 3"/>
          <p:cNvPicPr>
            <a:picLocks noChangeAspect="1"/>
          </p:cNvPicPr>
          <p:nvPr/>
        </p:nvPicPr>
        <p:blipFill>
          <a:blip r:embed="rId2"/>
          <a:stretch>
            <a:fillRect/>
          </a:stretch>
        </p:blipFill>
        <p:spPr>
          <a:xfrm>
            <a:off x="2581262" y="4218140"/>
            <a:ext cx="9011419" cy="2328964"/>
          </a:xfrm>
          <a:prstGeom prst="rect">
            <a:avLst/>
          </a:prstGeom>
        </p:spPr>
      </p:pic>
    </p:spTree>
    <p:extLst>
      <p:ext uri="{BB962C8B-B14F-4D97-AF65-F5344CB8AC3E}">
        <p14:creationId xmlns:p14="http://schemas.microsoft.com/office/powerpoint/2010/main" val="394494601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latin typeface="Arial Narrow" panose="020B0606020202030204" pitchFamily="34" charset="0"/>
              </a:rPr>
              <a:t>Aggregate by key Operation</a:t>
            </a:r>
            <a:endParaRPr lang="en-IN" dirty="0">
              <a:latin typeface="Arial Narrow" panose="020B0606020202030204" pitchFamily="34" charset="0"/>
            </a:endParaRPr>
          </a:p>
        </p:txBody>
      </p:sp>
      <p:sp>
        <p:nvSpPr>
          <p:cNvPr id="3" name="Content Placeholder 2"/>
          <p:cNvSpPr>
            <a:spLocks noGrp="1"/>
          </p:cNvSpPr>
          <p:nvPr>
            <p:ph idx="1"/>
          </p:nvPr>
        </p:nvSpPr>
        <p:spPr>
          <a:xfrm>
            <a:off x="512064" y="1499616"/>
            <a:ext cx="11356848" cy="4677347"/>
          </a:xfrm>
        </p:spPr>
        <p:txBody>
          <a:bodyPr>
            <a:noAutofit/>
          </a:bodyPr>
          <a:lstStyle/>
          <a:p>
            <a:r>
              <a:rPr lang="en-US" sz="3200" dirty="0">
                <a:latin typeface="Arial Narrow" panose="020B0606020202030204" pitchFamily="34" charset="0"/>
              </a:rPr>
              <a:t>Sometimes we need to pass over the dataset and run aggregation operation by using a key similar to </a:t>
            </a:r>
            <a:r>
              <a:rPr lang="en-US" sz="3200" dirty="0" smtClean="0">
                <a:latin typeface="Arial Narrow" panose="020B0606020202030204" pitchFamily="34" charset="0"/>
              </a:rPr>
              <a:t>the </a:t>
            </a:r>
            <a:r>
              <a:rPr lang="en-US" sz="3200" dirty="0" err="1" smtClean="0">
                <a:latin typeface="Arial Narrow" panose="020B0606020202030204" pitchFamily="34" charset="0"/>
              </a:rPr>
              <a:t>reduceByKey</a:t>
            </a:r>
            <a:r>
              <a:rPr lang="en-US" sz="3200" dirty="0" smtClean="0">
                <a:latin typeface="Arial Narrow" panose="020B0606020202030204" pitchFamily="34" charset="0"/>
              </a:rPr>
              <a:t> </a:t>
            </a:r>
            <a:r>
              <a:rPr lang="en-US" sz="3200" dirty="0">
                <a:latin typeface="Arial Narrow" panose="020B0606020202030204" pitchFamily="34" charset="0"/>
              </a:rPr>
              <a:t>operation. </a:t>
            </a:r>
            <a:endParaRPr lang="en-US" sz="3200" dirty="0" smtClean="0">
              <a:latin typeface="Arial Narrow" panose="020B0606020202030204" pitchFamily="34" charset="0"/>
            </a:endParaRPr>
          </a:p>
          <a:p>
            <a:r>
              <a:rPr lang="en-US" sz="3200" dirty="0" err="1" smtClean="0">
                <a:latin typeface="Arial Narrow" panose="020B0606020202030204" pitchFamily="34" charset="0"/>
              </a:rPr>
              <a:t>AggregateByKey</a:t>
            </a:r>
            <a:r>
              <a:rPr lang="en-US" sz="3200" dirty="0" smtClean="0">
                <a:latin typeface="Arial Narrow" panose="020B0606020202030204" pitchFamily="34" charset="0"/>
              </a:rPr>
              <a:t> </a:t>
            </a:r>
            <a:r>
              <a:rPr lang="en-US" sz="3200" dirty="0">
                <a:latin typeface="Arial Narrow" panose="020B0606020202030204" pitchFamily="34" charset="0"/>
              </a:rPr>
              <a:t>operation can run aggregation of data items into a final result </a:t>
            </a:r>
            <a:r>
              <a:rPr lang="en-US" sz="3200" dirty="0" smtClean="0">
                <a:latin typeface="Arial Narrow" panose="020B0606020202030204" pitchFamily="34" charset="0"/>
              </a:rPr>
              <a:t>collection </a:t>
            </a:r>
            <a:endParaRPr lang="en-US" sz="3200" dirty="0">
              <a:latin typeface="Arial Narrow" panose="020B0606020202030204" pitchFamily="34" charset="0"/>
            </a:endParaRPr>
          </a:p>
          <a:p>
            <a:r>
              <a:rPr lang="en-US" sz="3200" dirty="0">
                <a:latin typeface="Arial Narrow" panose="020B0606020202030204" pitchFamily="34" charset="0"/>
              </a:rPr>
              <a:t>like a list</a:t>
            </a:r>
            <a:r>
              <a:rPr lang="en-US" sz="3200" dirty="0" smtClean="0">
                <a:latin typeface="Arial Narrow" panose="020B0606020202030204" pitchFamily="34" charset="0"/>
              </a:rPr>
              <a:t>.</a:t>
            </a:r>
          </a:p>
          <a:p>
            <a:r>
              <a:rPr lang="en-US" sz="3200" dirty="0" smtClean="0">
                <a:latin typeface="Arial Narrow" panose="020B0606020202030204" pitchFamily="34" charset="0"/>
              </a:rPr>
              <a:t> </a:t>
            </a:r>
            <a:r>
              <a:rPr lang="en-US" sz="3200" dirty="0">
                <a:latin typeface="Arial Narrow" panose="020B0606020202030204" pitchFamily="34" charset="0"/>
              </a:rPr>
              <a:t>For example, consider that you have dataset about customers of a shop and their orders, and your </a:t>
            </a:r>
            <a:r>
              <a:rPr lang="en-US" sz="3200" dirty="0" smtClean="0">
                <a:latin typeface="Arial Narrow" panose="020B0606020202030204" pitchFamily="34" charset="0"/>
              </a:rPr>
              <a:t>goal is </a:t>
            </a:r>
            <a:r>
              <a:rPr lang="en-US" sz="3200" dirty="0">
                <a:latin typeface="Arial Narrow" panose="020B0606020202030204" pitchFamily="34" charset="0"/>
              </a:rPr>
              <a:t>to collect a list of customers and a list of products that each of the customers bought from the shop. You </a:t>
            </a:r>
            <a:r>
              <a:rPr lang="en-US" sz="3200" dirty="0" smtClean="0">
                <a:latin typeface="Arial Narrow" panose="020B0606020202030204" pitchFamily="34" charset="0"/>
              </a:rPr>
              <a:t>would need </a:t>
            </a:r>
            <a:r>
              <a:rPr lang="en-US" sz="3200" dirty="0">
                <a:latin typeface="Arial Narrow" panose="020B0606020202030204" pitchFamily="34" charset="0"/>
              </a:rPr>
              <a:t>to pass over the data and collect the products that each customer ordered</a:t>
            </a:r>
            <a:r>
              <a:rPr lang="en-US" sz="3200" dirty="0" smtClean="0">
                <a:latin typeface="Arial Narrow" panose="020B0606020202030204" pitchFamily="34" charset="0"/>
              </a:rPr>
              <a:t>.</a:t>
            </a:r>
            <a:endParaRPr lang="en-US" sz="3200" dirty="0">
              <a:latin typeface="Arial Narrow" panose="020B0606020202030204" pitchFamily="34" charset="0"/>
            </a:endParaRPr>
          </a:p>
        </p:txBody>
      </p:sp>
    </p:spTree>
    <p:extLst>
      <p:ext uri="{BB962C8B-B14F-4D97-AF65-F5344CB8AC3E}">
        <p14:creationId xmlns:p14="http://schemas.microsoft.com/office/powerpoint/2010/main" val="33064988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5" name="Picture 4"/>
          <p:cNvPicPr>
            <a:picLocks noChangeAspect="1"/>
          </p:cNvPicPr>
          <p:nvPr/>
        </p:nvPicPr>
        <p:blipFill>
          <a:blip r:embed="rId2"/>
          <a:stretch>
            <a:fillRect/>
          </a:stretch>
        </p:blipFill>
        <p:spPr>
          <a:xfrm>
            <a:off x="2121408" y="687996"/>
            <a:ext cx="7409471" cy="5338156"/>
          </a:xfrm>
          <a:prstGeom prst="rect">
            <a:avLst/>
          </a:prstGeom>
        </p:spPr>
      </p:pic>
    </p:spTree>
    <p:extLst>
      <p:ext uri="{BB962C8B-B14F-4D97-AF65-F5344CB8AC3E}">
        <p14:creationId xmlns:p14="http://schemas.microsoft.com/office/powerpoint/2010/main" val="2259518773"/>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latin typeface="Arial Narrow" panose="020B0606020202030204" pitchFamily="34" charset="0"/>
              </a:rPr>
              <a:t>Aggregate by key Operation</a:t>
            </a:r>
            <a:endParaRPr lang="en-IN" dirty="0">
              <a:latin typeface="Arial Narrow" panose="020B0606020202030204" pitchFamily="34" charset="0"/>
            </a:endParaRPr>
          </a:p>
        </p:txBody>
      </p:sp>
      <p:sp>
        <p:nvSpPr>
          <p:cNvPr id="3" name="Content Placeholder 2"/>
          <p:cNvSpPr>
            <a:spLocks noGrp="1"/>
          </p:cNvSpPr>
          <p:nvPr>
            <p:ph idx="1"/>
          </p:nvPr>
        </p:nvSpPr>
        <p:spPr>
          <a:xfrm>
            <a:off x="0" y="1825625"/>
            <a:ext cx="11353800" cy="4351338"/>
          </a:xfrm>
        </p:spPr>
        <p:txBody>
          <a:bodyPr>
            <a:noAutofit/>
          </a:bodyPr>
          <a:lstStyle/>
          <a:p>
            <a:pPr algn="just"/>
            <a:r>
              <a:rPr lang="en-US" dirty="0" smtClean="0">
                <a:latin typeface="Arial Narrow" panose="020B0606020202030204" pitchFamily="34" charset="0"/>
              </a:rPr>
              <a:t>An </a:t>
            </a:r>
            <a:r>
              <a:rPr lang="en-US" dirty="0" err="1">
                <a:latin typeface="Arial Narrow" panose="020B0606020202030204" pitchFamily="34" charset="0"/>
              </a:rPr>
              <a:t>aggregateByKey</a:t>
            </a:r>
            <a:r>
              <a:rPr lang="en-US" dirty="0">
                <a:latin typeface="Arial Narrow" panose="020B0606020202030204" pitchFamily="34" charset="0"/>
              </a:rPr>
              <a:t> operation requires the following 3 argument specifications to run the aggregation:</a:t>
            </a:r>
          </a:p>
          <a:p>
            <a:pPr algn="just"/>
            <a:r>
              <a:rPr lang="en-US" dirty="0">
                <a:latin typeface="Arial Narrow" panose="020B0606020202030204" pitchFamily="34" charset="0"/>
              </a:rPr>
              <a:t>1. </a:t>
            </a:r>
            <a:r>
              <a:rPr lang="en-US" b="1" dirty="0">
                <a:latin typeface="Arial Narrow" panose="020B0606020202030204" pitchFamily="34" charset="0"/>
              </a:rPr>
              <a:t>Zero Value. </a:t>
            </a:r>
            <a:r>
              <a:rPr lang="en-US" dirty="0">
                <a:latin typeface="Arial Narrow" panose="020B0606020202030204" pitchFamily="34" charset="0"/>
              </a:rPr>
              <a:t>The “zero” value to </a:t>
            </a:r>
            <a:r>
              <a:rPr lang="en-US" dirty="0" smtClean="0">
                <a:latin typeface="Arial Narrow" panose="020B0606020202030204" pitchFamily="34" charset="0"/>
              </a:rPr>
              <a:t>initialize </a:t>
            </a:r>
            <a:r>
              <a:rPr lang="en-US" dirty="0">
                <a:latin typeface="Arial Narrow" panose="020B0606020202030204" pitchFamily="34" charset="0"/>
              </a:rPr>
              <a:t>the aggregation. This should for example define how to initialize a</a:t>
            </a:r>
          </a:p>
          <a:p>
            <a:pPr algn="just"/>
            <a:r>
              <a:rPr lang="en-US" dirty="0">
                <a:latin typeface="Arial Narrow" panose="020B0606020202030204" pitchFamily="34" charset="0"/>
              </a:rPr>
              <a:t>collection like a list or set.</a:t>
            </a:r>
          </a:p>
          <a:p>
            <a:pPr algn="just"/>
            <a:r>
              <a:rPr lang="en-US" dirty="0">
                <a:latin typeface="Arial Narrow" panose="020B0606020202030204" pitchFamily="34" charset="0"/>
              </a:rPr>
              <a:t>2. </a:t>
            </a:r>
            <a:r>
              <a:rPr lang="en-US" b="1" dirty="0">
                <a:latin typeface="Arial Narrow" panose="020B0606020202030204" pitchFamily="34" charset="0"/>
              </a:rPr>
              <a:t>Sequence Function. </a:t>
            </a:r>
            <a:r>
              <a:rPr lang="en-US" dirty="0">
                <a:latin typeface="Arial Narrow" panose="020B0606020202030204" pitchFamily="34" charset="0"/>
              </a:rPr>
              <a:t>Lambda that takes x1, x2 and </a:t>
            </a:r>
            <a:r>
              <a:rPr lang="en-US" dirty="0" err="1">
                <a:latin typeface="Arial Narrow" panose="020B0606020202030204" pitchFamily="34" charset="0"/>
              </a:rPr>
              <a:t>aggs</a:t>
            </a:r>
            <a:r>
              <a:rPr lang="en-US" dirty="0">
                <a:latin typeface="Arial Narrow" panose="020B0606020202030204" pitchFamily="34" charset="0"/>
              </a:rPr>
              <a:t> them, where x1 already aggregated, x2 is not. For</a:t>
            </a:r>
          </a:p>
          <a:p>
            <a:pPr algn="just"/>
            <a:r>
              <a:rPr lang="en-US" dirty="0">
                <a:latin typeface="Arial Narrow" panose="020B0606020202030204" pitchFamily="34" charset="0"/>
              </a:rPr>
              <a:t>example, this argument defines how to add one element to a list.</a:t>
            </a:r>
          </a:p>
          <a:p>
            <a:pPr algn="just"/>
            <a:r>
              <a:rPr lang="en-US" dirty="0">
                <a:latin typeface="Arial Narrow" panose="020B0606020202030204" pitchFamily="34" charset="0"/>
              </a:rPr>
              <a:t>3. </a:t>
            </a:r>
            <a:r>
              <a:rPr lang="en-US" b="1" dirty="0">
                <a:latin typeface="Arial Narrow" panose="020B0606020202030204" pitchFamily="34" charset="0"/>
              </a:rPr>
              <a:t>Combiner Function. </a:t>
            </a:r>
            <a:r>
              <a:rPr lang="en-US" dirty="0">
                <a:latin typeface="Arial Narrow" panose="020B0606020202030204" pitchFamily="34" charset="0"/>
              </a:rPr>
              <a:t>Lambda that takes x1, x2 and </a:t>
            </a:r>
            <a:r>
              <a:rPr lang="en-US" dirty="0" err="1">
                <a:latin typeface="Arial Narrow" panose="020B0606020202030204" pitchFamily="34" charset="0"/>
              </a:rPr>
              <a:t>aggs</a:t>
            </a:r>
            <a:r>
              <a:rPr lang="en-US" dirty="0">
                <a:latin typeface="Arial Narrow" panose="020B0606020202030204" pitchFamily="34" charset="0"/>
              </a:rPr>
              <a:t> them, where both already aggregated. </a:t>
            </a:r>
            <a:r>
              <a:rPr lang="en-US" dirty="0" smtClean="0">
                <a:latin typeface="Arial Narrow" panose="020B0606020202030204" pitchFamily="34" charset="0"/>
              </a:rPr>
              <a:t>For </a:t>
            </a:r>
            <a:r>
              <a:rPr lang="en-US" dirty="0">
                <a:latin typeface="Arial Narrow" panose="020B0606020202030204" pitchFamily="34" charset="0"/>
              </a:rPr>
              <a:t>example, this argument should define how to merge two lists into one list.</a:t>
            </a:r>
            <a:endParaRPr lang="en-IN" dirty="0">
              <a:latin typeface="Arial Narrow" panose="020B0606020202030204" pitchFamily="34" charset="0"/>
            </a:endParaRPr>
          </a:p>
        </p:txBody>
      </p:sp>
    </p:spTree>
    <p:extLst>
      <p:ext uri="{BB962C8B-B14F-4D97-AF65-F5344CB8AC3E}">
        <p14:creationId xmlns:p14="http://schemas.microsoft.com/office/powerpoint/2010/main" val="3642703223"/>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a:blip r:embed="rId2"/>
          <a:stretch>
            <a:fillRect/>
          </a:stretch>
        </p:blipFill>
        <p:spPr>
          <a:xfrm>
            <a:off x="1828801" y="14657"/>
            <a:ext cx="8357616" cy="6623783"/>
          </a:xfrm>
          <a:prstGeom prst="rect">
            <a:avLst/>
          </a:prstGeom>
        </p:spPr>
      </p:pic>
    </p:spTree>
    <p:extLst>
      <p:ext uri="{BB962C8B-B14F-4D97-AF65-F5344CB8AC3E}">
        <p14:creationId xmlns:p14="http://schemas.microsoft.com/office/powerpoint/2010/main" val="57892637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latin typeface="Arial Narrow" panose="020B0606020202030204" pitchFamily="34" charset="0"/>
              </a:rPr>
              <a:t>Tree Aggregate Operation</a:t>
            </a:r>
            <a:endParaRPr lang="en-IN" dirty="0">
              <a:latin typeface="Arial Narrow" panose="020B0606020202030204" pitchFamily="34" charset="0"/>
            </a:endParaRPr>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a:blip r:embed="rId2"/>
          <a:stretch>
            <a:fillRect/>
          </a:stretch>
        </p:blipFill>
        <p:spPr>
          <a:xfrm>
            <a:off x="435744" y="1690688"/>
            <a:ext cx="11320511" cy="3440359"/>
          </a:xfrm>
          <a:prstGeom prst="rect">
            <a:avLst/>
          </a:prstGeom>
        </p:spPr>
      </p:pic>
    </p:spTree>
    <p:extLst>
      <p:ext uri="{BB962C8B-B14F-4D97-AF65-F5344CB8AC3E}">
        <p14:creationId xmlns:p14="http://schemas.microsoft.com/office/powerpoint/2010/main" val="1079545010"/>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latin typeface="Arial Narrow" panose="020B0606020202030204" pitchFamily="34" charset="0"/>
              </a:rPr>
              <a:t>Zip Operation</a:t>
            </a:r>
            <a:endParaRPr lang="en-IN" dirty="0">
              <a:latin typeface="Arial Narrow" panose="020B0606020202030204" pitchFamily="34" charset="0"/>
            </a:endParaRPr>
          </a:p>
        </p:txBody>
      </p:sp>
      <p:sp>
        <p:nvSpPr>
          <p:cNvPr id="3" name="Content Placeholder 2"/>
          <p:cNvSpPr>
            <a:spLocks noGrp="1"/>
          </p:cNvSpPr>
          <p:nvPr>
            <p:ph idx="1"/>
          </p:nvPr>
        </p:nvSpPr>
        <p:spPr/>
        <p:txBody>
          <a:bodyPr/>
          <a:lstStyle/>
          <a:p>
            <a:pPr algn="just"/>
            <a:r>
              <a:rPr lang="en-US" dirty="0">
                <a:latin typeface="Arial Narrow" panose="020B0606020202030204" pitchFamily="34" charset="0"/>
              </a:rPr>
              <a:t>Zip operation zips an RDD with another one so that you will get a new RDD with a first element in from the </a:t>
            </a:r>
            <a:r>
              <a:rPr lang="en-US" dirty="0" smtClean="0">
                <a:latin typeface="Arial Narrow" panose="020B0606020202030204" pitchFamily="34" charset="0"/>
              </a:rPr>
              <a:t>first RDD </a:t>
            </a:r>
            <a:r>
              <a:rPr lang="en-US" dirty="0">
                <a:latin typeface="Arial Narrow" panose="020B0606020202030204" pitchFamily="34" charset="0"/>
              </a:rPr>
              <a:t>and second element from the second. </a:t>
            </a:r>
            <a:endParaRPr lang="en-US" dirty="0" smtClean="0">
              <a:latin typeface="Arial Narrow" panose="020B0606020202030204" pitchFamily="34" charset="0"/>
            </a:endParaRPr>
          </a:p>
          <a:p>
            <a:pPr algn="just"/>
            <a:r>
              <a:rPr lang="en-US" dirty="0" smtClean="0">
                <a:latin typeface="Arial Narrow" panose="020B0606020202030204" pitchFamily="34" charset="0"/>
              </a:rPr>
              <a:t>Zip </a:t>
            </a:r>
            <a:r>
              <a:rPr lang="en-US" dirty="0">
                <a:latin typeface="Arial Narrow" panose="020B0606020202030204" pitchFamily="34" charset="0"/>
              </a:rPr>
              <a:t>operation considers that the two RDDs have the same number </a:t>
            </a:r>
            <a:r>
              <a:rPr lang="en-US" dirty="0" smtClean="0">
                <a:latin typeface="Arial Narrow" panose="020B0606020202030204" pitchFamily="34" charset="0"/>
              </a:rPr>
              <a:t>of partitions </a:t>
            </a:r>
            <a:r>
              <a:rPr lang="en-US" dirty="0">
                <a:latin typeface="Arial Narrow" panose="020B0606020202030204" pitchFamily="34" charset="0"/>
              </a:rPr>
              <a:t>and the same number of elements in each partition so it can run the zip process. Listing 1.32 is </a:t>
            </a:r>
            <a:r>
              <a:rPr lang="en-US" dirty="0" smtClean="0">
                <a:latin typeface="Arial Narrow" panose="020B0606020202030204" pitchFamily="34" charset="0"/>
              </a:rPr>
              <a:t>an </a:t>
            </a:r>
            <a:r>
              <a:rPr lang="en-IN" dirty="0" smtClean="0">
                <a:latin typeface="Arial Narrow" panose="020B0606020202030204" pitchFamily="34" charset="0"/>
              </a:rPr>
              <a:t>example </a:t>
            </a:r>
            <a:r>
              <a:rPr lang="en-IN" dirty="0">
                <a:latin typeface="Arial Narrow" panose="020B0606020202030204" pitchFamily="34" charset="0"/>
              </a:rPr>
              <a:t>of this operation.</a:t>
            </a:r>
          </a:p>
        </p:txBody>
      </p:sp>
    </p:spTree>
    <p:extLst>
      <p:ext uri="{BB962C8B-B14F-4D97-AF65-F5344CB8AC3E}">
        <p14:creationId xmlns:p14="http://schemas.microsoft.com/office/powerpoint/2010/main" val="3687452332"/>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a:blip r:embed="rId2"/>
          <a:stretch>
            <a:fillRect/>
          </a:stretch>
        </p:blipFill>
        <p:spPr>
          <a:xfrm>
            <a:off x="838200" y="1825625"/>
            <a:ext cx="10612943" cy="2535835"/>
          </a:xfrm>
          <a:prstGeom prst="rect">
            <a:avLst/>
          </a:prstGeom>
        </p:spPr>
      </p:pic>
    </p:spTree>
    <p:extLst>
      <p:ext uri="{BB962C8B-B14F-4D97-AF65-F5344CB8AC3E}">
        <p14:creationId xmlns:p14="http://schemas.microsoft.com/office/powerpoint/2010/main" val="4050667787"/>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latin typeface="Arial Narrow" panose="020B0606020202030204" pitchFamily="34" charset="0"/>
              </a:rPr>
              <a:t>Zip with Index Operation</a:t>
            </a:r>
            <a:endParaRPr lang="en-IN" dirty="0">
              <a:latin typeface="Arial Narrow" panose="020B0606020202030204" pitchFamily="34" charset="0"/>
            </a:endParaRPr>
          </a:p>
        </p:txBody>
      </p:sp>
      <p:sp>
        <p:nvSpPr>
          <p:cNvPr id="3" name="Content Placeholder 2"/>
          <p:cNvSpPr>
            <a:spLocks noGrp="1"/>
          </p:cNvSpPr>
          <p:nvPr>
            <p:ph idx="1"/>
          </p:nvPr>
        </p:nvSpPr>
        <p:spPr/>
        <p:txBody>
          <a:bodyPr>
            <a:normAutofit/>
          </a:bodyPr>
          <a:lstStyle/>
          <a:p>
            <a:pPr algn="just"/>
            <a:r>
              <a:rPr lang="en-US" dirty="0">
                <a:latin typeface="Arial Narrow" panose="020B0606020202030204" pitchFamily="34" charset="0"/>
              </a:rPr>
              <a:t>Zips an RDD with its element indices. </a:t>
            </a:r>
            <a:endParaRPr lang="en-US" dirty="0" smtClean="0">
              <a:latin typeface="Arial Narrow" panose="020B0606020202030204" pitchFamily="34" charset="0"/>
            </a:endParaRPr>
          </a:p>
          <a:p>
            <a:pPr algn="just"/>
            <a:r>
              <a:rPr lang="en-US" dirty="0" smtClean="0">
                <a:latin typeface="Arial Narrow" panose="020B0606020202030204" pitchFamily="34" charset="0"/>
              </a:rPr>
              <a:t>This </a:t>
            </a:r>
            <a:r>
              <a:rPr lang="en-US" dirty="0">
                <a:latin typeface="Arial Narrow" panose="020B0606020202030204" pitchFamily="34" charset="0"/>
              </a:rPr>
              <a:t>is a very useful operation when we need to give elements in an </a:t>
            </a:r>
            <a:r>
              <a:rPr lang="en-US" dirty="0" smtClean="0">
                <a:latin typeface="Arial Narrow" panose="020B0606020202030204" pitchFamily="34" charset="0"/>
              </a:rPr>
              <a:t>RDD specific </a:t>
            </a:r>
            <a:r>
              <a:rPr lang="en-US" dirty="0">
                <a:latin typeface="Arial Narrow" panose="020B0606020202030204" pitchFamily="34" charset="0"/>
              </a:rPr>
              <a:t>index numbers so that we can process some of them based on the index numbers in a </a:t>
            </a:r>
            <a:r>
              <a:rPr lang="en-US" dirty="0" smtClean="0">
                <a:latin typeface="Arial Narrow" panose="020B0606020202030204" pitchFamily="34" charset="0"/>
              </a:rPr>
              <a:t>subsequent processing </a:t>
            </a:r>
            <a:r>
              <a:rPr lang="en-US" dirty="0">
                <a:latin typeface="Arial Narrow" panose="020B0606020202030204" pitchFamily="34" charset="0"/>
              </a:rPr>
              <a:t>step. </a:t>
            </a:r>
            <a:endParaRPr lang="en-US" dirty="0" smtClean="0">
              <a:latin typeface="Arial Narrow" panose="020B0606020202030204" pitchFamily="34" charset="0"/>
            </a:endParaRPr>
          </a:p>
          <a:p>
            <a:pPr algn="just"/>
            <a:r>
              <a:rPr lang="en-US" dirty="0" smtClean="0">
                <a:latin typeface="Arial Narrow" panose="020B0606020202030204" pitchFamily="34" charset="0"/>
              </a:rPr>
              <a:t>The </a:t>
            </a:r>
            <a:r>
              <a:rPr lang="en-US" dirty="0">
                <a:latin typeface="Arial Narrow" panose="020B0606020202030204" pitchFamily="34" charset="0"/>
              </a:rPr>
              <a:t>ordering is first based on the partition index and then the ordering of items within </a:t>
            </a:r>
            <a:r>
              <a:rPr lang="en-US" dirty="0" smtClean="0">
                <a:latin typeface="Arial Narrow" panose="020B0606020202030204" pitchFamily="34" charset="0"/>
              </a:rPr>
              <a:t>each partition</a:t>
            </a:r>
            <a:r>
              <a:rPr lang="en-US" dirty="0">
                <a:latin typeface="Arial Narrow" panose="020B0606020202030204" pitchFamily="34" charset="0"/>
              </a:rPr>
              <a:t>. </a:t>
            </a:r>
            <a:endParaRPr lang="en-US" dirty="0" smtClean="0">
              <a:latin typeface="Arial Narrow" panose="020B0606020202030204" pitchFamily="34" charset="0"/>
            </a:endParaRPr>
          </a:p>
          <a:p>
            <a:pPr algn="just"/>
            <a:r>
              <a:rPr lang="en-US" dirty="0" smtClean="0">
                <a:latin typeface="Arial Narrow" panose="020B0606020202030204" pitchFamily="34" charset="0"/>
              </a:rPr>
              <a:t>So </a:t>
            </a:r>
            <a:r>
              <a:rPr lang="en-US" dirty="0">
                <a:latin typeface="Arial Narrow" panose="020B0606020202030204" pitchFamily="34" charset="0"/>
              </a:rPr>
              <a:t>the first item in the first partition gets index 0, and the last item in the last partition receives the </a:t>
            </a:r>
            <a:r>
              <a:rPr lang="en-US" dirty="0" smtClean="0">
                <a:latin typeface="Arial Narrow" panose="020B0606020202030204" pitchFamily="34" charset="0"/>
              </a:rPr>
              <a:t>largest index</a:t>
            </a:r>
            <a:r>
              <a:rPr lang="en-US" dirty="0">
                <a:latin typeface="Arial Narrow" panose="020B0606020202030204" pitchFamily="34" charset="0"/>
              </a:rPr>
              <a:t>. This method needs to trigger a spark job when this RDD contains more than one partition.</a:t>
            </a:r>
            <a:endParaRPr lang="en-IN" dirty="0">
              <a:latin typeface="Arial Narrow" panose="020B0606020202030204" pitchFamily="34" charset="0"/>
            </a:endParaRPr>
          </a:p>
        </p:txBody>
      </p:sp>
    </p:spTree>
    <p:extLst>
      <p:ext uri="{BB962C8B-B14F-4D97-AF65-F5344CB8AC3E}">
        <p14:creationId xmlns:p14="http://schemas.microsoft.com/office/powerpoint/2010/main" val="1799719756"/>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a:blip r:embed="rId2"/>
          <a:stretch>
            <a:fillRect/>
          </a:stretch>
        </p:blipFill>
        <p:spPr>
          <a:xfrm>
            <a:off x="0" y="2024758"/>
            <a:ext cx="12192000" cy="2528954"/>
          </a:xfrm>
          <a:prstGeom prst="rect">
            <a:avLst/>
          </a:prstGeom>
        </p:spPr>
      </p:pic>
    </p:spTree>
    <p:extLst>
      <p:ext uri="{BB962C8B-B14F-4D97-AF65-F5344CB8AC3E}">
        <p14:creationId xmlns:p14="http://schemas.microsoft.com/office/powerpoint/2010/main" val="2535058207"/>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latin typeface="Arial Narrow" panose="020B0606020202030204" pitchFamily="34" charset="0"/>
              </a:rPr>
              <a:t>Partitions and Partitioning Operation</a:t>
            </a:r>
            <a:endParaRPr lang="en-IN" dirty="0">
              <a:latin typeface="Arial Narrow" panose="020B0606020202030204" pitchFamily="34" charset="0"/>
            </a:endParaRPr>
          </a:p>
        </p:txBody>
      </p:sp>
      <p:sp>
        <p:nvSpPr>
          <p:cNvPr id="3" name="Content Placeholder 2"/>
          <p:cNvSpPr>
            <a:spLocks noGrp="1"/>
          </p:cNvSpPr>
          <p:nvPr>
            <p:ph idx="1"/>
          </p:nvPr>
        </p:nvSpPr>
        <p:spPr/>
        <p:txBody>
          <a:bodyPr/>
          <a:lstStyle/>
          <a:p>
            <a:pPr algn="just"/>
            <a:r>
              <a:rPr lang="en-US" dirty="0">
                <a:latin typeface="Arial Narrow" panose="020B0606020202030204" pitchFamily="34" charset="0"/>
              </a:rPr>
              <a:t>As described, RDD is a collection of data elements partitioned across the cluster nodes so that Spark uses </a:t>
            </a:r>
            <a:r>
              <a:rPr lang="en-US" dirty="0" smtClean="0">
                <a:latin typeface="Arial Narrow" panose="020B0606020202030204" pitchFamily="34" charset="0"/>
              </a:rPr>
              <a:t>multiple processes </a:t>
            </a:r>
            <a:r>
              <a:rPr lang="en-US" dirty="0">
                <a:latin typeface="Arial Narrow" panose="020B0606020202030204" pitchFamily="34" charset="0"/>
              </a:rPr>
              <a:t>in parallel to process the massive data set.</a:t>
            </a:r>
          </a:p>
          <a:p>
            <a:pPr algn="just"/>
            <a:r>
              <a:rPr lang="en-IN" b="1" dirty="0">
                <a:latin typeface="Arial Narrow" panose="020B0606020202030204" pitchFamily="34" charset="0"/>
              </a:rPr>
              <a:t>1.8.21. Glom Operation</a:t>
            </a:r>
          </a:p>
          <a:p>
            <a:pPr algn="just"/>
            <a:r>
              <a:rPr lang="en-US" dirty="0">
                <a:latin typeface="Arial Narrow" panose="020B0606020202030204" pitchFamily="34" charset="0"/>
              </a:rPr>
              <a:t>Glom operation returns an RDD created by coalescing all elements within each partition into a list. Glom is a </a:t>
            </a:r>
            <a:r>
              <a:rPr lang="en-US" dirty="0" smtClean="0">
                <a:latin typeface="Arial Narrow" panose="020B0606020202030204" pitchFamily="34" charset="0"/>
              </a:rPr>
              <a:t>highly useful </a:t>
            </a:r>
            <a:r>
              <a:rPr lang="en-US" dirty="0">
                <a:latin typeface="Arial Narrow" panose="020B0606020202030204" pitchFamily="34" charset="0"/>
              </a:rPr>
              <a:t>operation when you want to access batches of an RDD. Listing 1.34 is a simple example of how we </a:t>
            </a:r>
            <a:r>
              <a:rPr lang="en-US" dirty="0" smtClean="0">
                <a:latin typeface="Arial Narrow" panose="020B0606020202030204" pitchFamily="34" charset="0"/>
              </a:rPr>
              <a:t>can access </a:t>
            </a:r>
            <a:r>
              <a:rPr lang="en-US" dirty="0">
                <a:latin typeface="Arial Narrow" panose="020B0606020202030204" pitchFamily="34" charset="0"/>
              </a:rPr>
              <a:t>data batches of an RDD.</a:t>
            </a:r>
            <a:endParaRPr lang="en-IN" dirty="0">
              <a:latin typeface="Arial Narrow" panose="020B0606020202030204" pitchFamily="34" charset="0"/>
            </a:endParaRPr>
          </a:p>
        </p:txBody>
      </p:sp>
    </p:spTree>
    <p:extLst>
      <p:ext uri="{BB962C8B-B14F-4D97-AF65-F5344CB8AC3E}">
        <p14:creationId xmlns:p14="http://schemas.microsoft.com/office/powerpoint/2010/main" val="3959019098"/>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a:blip r:embed="rId2"/>
          <a:stretch>
            <a:fillRect/>
          </a:stretch>
        </p:blipFill>
        <p:spPr>
          <a:xfrm>
            <a:off x="492519" y="1825625"/>
            <a:ext cx="11206962" cy="2784046"/>
          </a:xfrm>
          <a:prstGeom prst="rect">
            <a:avLst/>
          </a:prstGeom>
        </p:spPr>
      </p:pic>
    </p:spTree>
    <p:extLst>
      <p:ext uri="{BB962C8B-B14F-4D97-AF65-F5344CB8AC3E}">
        <p14:creationId xmlns:p14="http://schemas.microsoft.com/office/powerpoint/2010/main" val="1858484789"/>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latin typeface="Arial Narrow" panose="020B0606020202030204" pitchFamily="34" charset="0"/>
              </a:rPr>
              <a:t>Repartition Operation</a:t>
            </a:r>
            <a:endParaRPr lang="en-IN" dirty="0">
              <a:latin typeface="Arial Narrow" panose="020B0606020202030204" pitchFamily="34" charset="0"/>
            </a:endParaRPr>
          </a:p>
        </p:txBody>
      </p:sp>
      <p:sp>
        <p:nvSpPr>
          <p:cNvPr id="3" name="Content Placeholder 2"/>
          <p:cNvSpPr>
            <a:spLocks noGrp="1"/>
          </p:cNvSpPr>
          <p:nvPr>
            <p:ph idx="1"/>
          </p:nvPr>
        </p:nvSpPr>
        <p:spPr/>
        <p:txBody>
          <a:bodyPr/>
          <a:lstStyle/>
          <a:p>
            <a:r>
              <a:rPr lang="en-US" dirty="0">
                <a:latin typeface="Arial Narrow" panose="020B0606020202030204" pitchFamily="34" charset="0"/>
              </a:rPr>
              <a:t>It returns an RDD that has precisely the number of data partitions requested. Repartition can increase or </a:t>
            </a:r>
            <a:r>
              <a:rPr lang="en-US" dirty="0" smtClean="0">
                <a:latin typeface="Arial Narrow" panose="020B0606020202030204" pitchFamily="34" charset="0"/>
              </a:rPr>
              <a:t>decrease the </a:t>
            </a:r>
            <a:r>
              <a:rPr lang="en-US" dirty="0">
                <a:latin typeface="Arial Narrow" panose="020B0606020202030204" pitchFamily="34" charset="0"/>
              </a:rPr>
              <a:t>level of parallelism in this RDD. </a:t>
            </a:r>
            <a:endParaRPr lang="en-US" dirty="0" smtClean="0">
              <a:latin typeface="Arial Narrow" panose="020B0606020202030204" pitchFamily="34" charset="0"/>
            </a:endParaRPr>
          </a:p>
          <a:p>
            <a:r>
              <a:rPr lang="en-US" dirty="0" smtClean="0">
                <a:latin typeface="Arial Narrow" panose="020B0606020202030204" pitchFamily="34" charset="0"/>
              </a:rPr>
              <a:t>Internally</a:t>
            </a:r>
            <a:r>
              <a:rPr lang="en-US" dirty="0">
                <a:latin typeface="Arial Narrow" panose="020B0606020202030204" pitchFamily="34" charset="0"/>
              </a:rPr>
              <a:t>, this shuffles the data to redistribute it. </a:t>
            </a:r>
            <a:endParaRPr lang="en-US" dirty="0" smtClean="0">
              <a:latin typeface="Arial Narrow" panose="020B0606020202030204" pitchFamily="34" charset="0"/>
            </a:endParaRPr>
          </a:p>
          <a:p>
            <a:r>
              <a:rPr lang="en-US" dirty="0" smtClean="0">
                <a:latin typeface="Arial Narrow" panose="020B0606020202030204" pitchFamily="34" charset="0"/>
              </a:rPr>
              <a:t>If </a:t>
            </a:r>
            <a:r>
              <a:rPr lang="en-US" dirty="0">
                <a:latin typeface="Arial Narrow" panose="020B0606020202030204" pitchFamily="34" charset="0"/>
              </a:rPr>
              <a:t>you are decreasing </a:t>
            </a:r>
            <a:r>
              <a:rPr lang="en-US" dirty="0" smtClean="0">
                <a:latin typeface="Arial Narrow" panose="020B0606020202030204" pitchFamily="34" charset="0"/>
              </a:rPr>
              <a:t>the number </a:t>
            </a:r>
            <a:r>
              <a:rPr lang="en-US" dirty="0">
                <a:latin typeface="Arial Narrow" panose="020B0606020202030204" pitchFamily="34" charset="0"/>
              </a:rPr>
              <a:t>of partitions in this RDD, consider using coalesce operation, which can avoid performing a data </a:t>
            </a:r>
            <a:r>
              <a:rPr lang="en-US" dirty="0" smtClean="0">
                <a:latin typeface="Arial Narrow" panose="020B0606020202030204" pitchFamily="34" charset="0"/>
              </a:rPr>
              <a:t>shuffle </a:t>
            </a:r>
            <a:r>
              <a:rPr lang="en-IN" dirty="0" smtClean="0">
                <a:latin typeface="Arial Narrow" panose="020B0606020202030204" pitchFamily="34" charset="0"/>
              </a:rPr>
              <a:t>operation</a:t>
            </a:r>
            <a:r>
              <a:rPr lang="en-IN" dirty="0">
                <a:latin typeface="Arial Narrow" panose="020B0606020202030204" pitchFamily="34" charset="0"/>
              </a:rPr>
              <a:t>.</a:t>
            </a:r>
          </a:p>
        </p:txBody>
      </p:sp>
    </p:spTree>
    <p:extLst>
      <p:ext uri="{BB962C8B-B14F-4D97-AF65-F5344CB8AC3E}">
        <p14:creationId xmlns:p14="http://schemas.microsoft.com/office/powerpoint/2010/main" val="18789444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Narrow" panose="020B0606020202030204" pitchFamily="34" charset="0"/>
              </a:rPr>
              <a:t>THE CHARACTERISTICS OF BIG DATA</a:t>
            </a:r>
            <a:endParaRPr lang="en-IN" b="1" dirty="0">
              <a:latin typeface="Arial Narrow" panose="020B0606020202030204" pitchFamily="34" charset="0"/>
            </a:endParaRPr>
          </a:p>
        </p:txBody>
      </p:sp>
      <p:pic>
        <p:nvPicPr>
          <p:cNvPr id="4" name="Picture 3"/>
          <p:cNvPicPr>
            <a:picLocks noChangeAspect="1"/>
          </p:cNvPicPr>
          <p:nvPr/>
        </p:nvPicPr>
        <p:blipFill>
          <a:blip r:embed="rId2"/>
          <a:stretch>
            <a:fillRect/>
          </a:stretch>
        </p:blipFill>
        <p:spPr>
          <a:xfrm>
            <a:off x="1443372" y="1541059"/>
            <a:ext cx="8907183" cy="4959494"/>
          </a:xfrm>
          <a:prstGeom prst="rect">
            <a:avLst/>
          </a:prstGeom>
        </p:spPr>
      </p:pic>
    </p:spTree>
    <p:extLst>
      <p:ext uri="{BB962C8B-B14F-4D97-AF65-F5344CB8AC3E}">
        <p14:creationId xmlns:p14="http://schemas.microsoft.com/office/powerpoint/2010/main" val="1544307289"/>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a:blip r:embed="rId2"/>
          <a:stretch>
            <a:fillRect/>
          </a:stretch>
        </p:blipFill>
        <p:spPr>
          <a:xfrm>
            <a:off x="495150" y="1825625"/>
            <a:ext cx="11201700" cy="3180918"/>
          </a:xfrm>
          <a:prstGeom prst="rect">
            <a:avLst/>
          </a:prstGeom>
        </p:spPr>
      </p:pic>
    </p:spTree>
    <p:extLst>
      <p:ext uri="{BB962C8B-B14F-4D97-AF65-F5344CB8AC3E}">
        <p14:creationId xmlns:p14="http://schemas.microsoft.com/office/powerpoint/2010/main" val="2959558152"/>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latin typeface="Arial Narrow" panose="020B0606020202030204" pitchFamily="34" charset="0"/>
              </a:rPr>
              <a:t>Coalesce Operation</a:t>
            </a:r>
            <a:endParaRPr lang="en-IN" dirty="0">
              <a:latin typeface="Arial Narrow" panose="020B0606020202030204" pitchFamily="34" charset="0"/>
            </a:endParaRPr>
          </a:p>
        </p:txBody>
      </p:sp>
      <p:sp>
        <p:nvSpPr>
          <p:cNvPr id="3" name="Content Placeholder 2"/>
          <p:cNvSpPr>
            <a:spLocks noGrp="1"/>
          </p:cNvSpPr>
          <p:nvPr>
            <p:ph idx="1"/>
          </p:nvPr>
        </p:nvSpPr>
        <p:spPr/>
        <p:txBody>
          <a:bodyPr/>
          <a:lstStyle/>
          <a:p>
            <a:r>
              <a:rPr lang="en-US" dirty="0">
                <a:latin typeface="Arial Narrow" panose="020B0606020202030204" pitchFamily="34" charset="0"/>
              </a:rPr>
              <a:t>Coalesce is doing repartitioning, but you can avoid data shuffling around the cluster. It returns a new RDD with </a:t>
            </a:r>
            <a:r>
              <a:rPr lang="en-US" dirty="0" smtClean="0">
                <a:latin typeface="Arial Narrow" panose="020B0606020202030204" pitchFamily="34" charset="0"/>
              </a:rPr>
              <a:t>the reduced </a:t>
            </a:r>
            <a:r>
              <a:rPr lang="en-US" dirty="0">
                <a:latin typeface="Arial Narrow" panose="020B0606020202030204" pitchFamily="34" charset="0"/>
              </a:rPr>
              <a:t>number of data partitions.</a:t>
            </a:r>
            <a:endParaRPr lang="en-IN" dirty="0">
              <a:latin typeface="Arial Narrow" panose="020B0606020202030204" pitchFamily="34" charset="0"/>
            </a:endParaRPr>
          </a:p>
        </p:txBody>
      </p:sp>
    </p:spTree>
    <p:extLst>
      <p:ext uri="{BB962C8B-B14F-4D97-AF65-F5344CB8AC3E}">
        <p14:creationId xmlns:p14="http://schemas.microsoft.com/office/powerpoint/2010/main" val="2289518545"/>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a:blip r:embed="rId2"/>
          <a:stretch>
            <a:fillRect/>
          </a:stretch>
        </p:blipFill>
        <p:spPr>
          <a:xfrm>
            <a:off x="351567" y="1554480"/>
            <a:ext cx="10595895" cy="3217377"/>
          </a:xfrm>
          <a:prstGeom prst="rect">
            <a:avLst/>
          </a:prstGeom>
        </p:spPr>
      </p:pic>
    </p:spTree>
    <p:extLst>
      <p:ext uri="{BB962C8B-B14F-4D97-AF65-F5344CB8AC3E}">
        <p14:creationId xmlns:p14="http://schemas.microsoft.com/office/powerpoint/2010/main" val="2489187266"/>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1980" y="-311531"/>
            <a:ext cx="10515600" cy="1325563"/>
          </a:xfrm>
        </p:spPr>
        <p:txBody>
          <a:bodyPr/>
          <a:lstStyle/>
          <a:p>
            <a:r>
              <a:rPr lang="en-IN" b="1" dirty="0">
                <a:latin typeface="Arial Narrow" panose="020B0606020202030204" pitchFamily="34" charset="0"/>
              </a:rPr>
              <a:t>Cache Operation</a:t>
            </a:r>
            <a:endParaRPr lang="en-IN" dirty="0">
              <a:latin typeface="Arial Narrow" panose="020B0606020202030204" pitchFamily="34" charset="0"/>
            </a:endParaRPr>
          </a:p>
        </p:txBody>
      </p:sp>
      <p:sp>
        <p:nvSpPr>
          <p:cNvPr id="3" name="Content Placeholder 2"/>
          <p:cNvSpPr>
            <a:spLocks noGrp="1"/>
          </p:cNvSpPr>
          <p:nvPr>
            <p:ph idx="1"/>
          </p:nvPr>
        </p:nvSpPr>
        <p:spPr>
          <a:xfrm>
            <a:off x="129540" y="640080"/>
            <a:ext cx="10988040" cy="4915091"/>
          </a:xfrm>
        </p:spPr>
        <p:txBody>
          <a:bodyPr>
            <a:noAutofit/>
          </a:bodyPr>
          <a:lstStyle/>
          <a:p>
            <a:pPr algn="just"/>
            <a:r>
              <a:rPr lang="en-US" sz="2200" dirty="0">
                <a:latin typeface="Arial Narrow" panose="020B0606020202030204" pitchFamily="34" charset="0"/>
              </a:rPr>
              <a:t>When we want to reuse an intermediate RDD in a subsequent processing step multiple time, Cache operation </a:t>
            </a:r>
            <a:r>
              <a:rPr lang="en-US" sz="2200" dirty="0" smtClean="0">
                <a:latin typeface="Arial Narrow" panose="020B0606020202030204" pitchFamily="34" charset="0"/>
              </a:rPr>
              <a:t>are useful </a:t>
            </a:r>
            <a:r>
              <a:rPr lang="en-US" sz="2200" dirty="0">
                <a:latin typeface="Arial Narrow" panose="020B0606020202030204" pitchFamily="34" charset="0"/>
              </a:rPr>
              <a:t>to keep the intermediate RDD in the main memory of the cluster machines. </a:t>
            </a:r>
            <a:endParaRPr lang="en-US" sz="2200" dirty="0" smtClean="0">
              <a:latin typeface="Arial Narrow" panose="020B0606020202030204" pitchFamily="34" charset="0"/>
            </a:endParaRPr>
          </a:p>
          <a:p>
            <a:pPr algn="just"/>
            <a:r>
              <a:rPr lang="en-US" sz="2200" dirty="0" smtClean="0">
                <a:latin typeface="Arial Narrow" panose="020B0606020202030204" pitchFamily="34" charset="0"/>
              </a:rPr>
              <a:t>Listing </a:t>
            </a:r>
            <a:r>
              <a:rPr lang="en-US" sz="2200" dirty="0">
                <a:latin typeface="Arial Narrow" panose="020B0606020202030204" pitchFamily="34" charset="0"/>
              </a:rPr>
              <a:t>1.37 is a simple </a:t>
            </a:r>
            <a:r>
              <a:rPr lang="en-US" sz="2200" dirty="0" smtClean="0">
                <a:latin typeface="Arial Narrow" panose="020B0606020202030204" pitchFamily="34" charset="0"/>
              </a:rPr>
              <a:t>example of </a:t>
            </a:r>
            <a:r>
              <a:rPr lang="en-US" sz="2200" dirty="0">
                <a:latin typeface="Arial Narrow" panose="020B0606020202030204" pitchFamily="34" charset="0"/>
              </a:rPr>
              <a:t>this operation. </a:t>
            </a:r>
            <a:endParaRPr lang="en-US" sz="2200" dirty="0" smtClean="0">
              <a:latin typeface="Arial Narrow" panose="020B0606020202030204" pitchFamily="34" charset="0"/>
            </a:endParaRPr>
          </a:p>
          <a:p>
            <a:pPr algn="just"/>
            <a:r>
              <a:rPr lang="en-US" sz="2200" dirty="0" smtClean="0">
                <a:latin typeface="Arial Narrow" panose="020B0606020202030204" pitchFamily="34" charset="0"/>
              </a:rPr>
              <a:t>We </a:t>
            </a:r>
            <a:r>
              <a:rPr lang="en-US" sz="2200" dirty="0">
                <a:latin typeface="Arial Narrow" panose="020B0606020202030204" pitchFamily="34" charset="0"/>
              </a:rPr>
              <a:t>normally use Cache operation after we clean up the raw data set and are ready for </a:t>
            </a:r>
            <a:r>
              <a:rPr lang="en-US" sz="2200" dirty="0" smtClean="0">
                <a:latin typeface="Arial Narrow" panose="020B0606020202030204" pitchFamily="34" charset="0"/>
              </a:rPr>
              <a:t>any subsequent </a:t>
            </a:r>
            <a:r>
              <a:rPr lang="en-US" sz="2200" dirty="0">
                <a:latin typeface="Arial Narrow" panose="020B0606020202030204" pitchFamily="34" charset="0"/>
              </a:rPr>
              <a:t>process, e.g., learning a data model or testing a data model. If we do not cache the intermediate </a:t>
            </a:r>
            <a:r>
              <a:rPr lang="en-US" sz="2200" dirty="0" smtClean="0">
                <a:latin typeface="Arial Narrow" panose="020B0606020202030204" pitchFamily="34" charset="0"/>
              </a:rPr>
              <a:t>RDD data</a:t>
            </a:r>
            <a:r>
              <a:rPr lang="en-US" sz="2200" dirty="0">
                <a:latin typeface="Arial Narrow" panose="020B0606020202030204" pitchFamily="34" charset="0"/>
              </a:rPr>
              <a:t>, the Spark process will restart to generate the intermediate data again and again from the original raw </a:t>
            </a:r>
            <a:r>
              <a:rPr lang="en-US" sz="2200" dirty="0" smtClean="0">
                <a:latin typeface="Arial Narrow" panose="020B0606020202030204" pitchFamily="34" charset="0"/>
              </a:rPr>
              <a:t>data set</a:t>
            </a:r>
            <a:r>
              <a:rPr lang="en-US" sz="2200" dirty="0">
                <a:latin typeface="Arial Narrow" panose="020B0606020202030204" pitchFamily="34" charset="0"/>
              </a:rPr>
              <a:t>, on each code line that we want to use the intermediate RDD</a:t>
            </a:r>
            <a:r>
              <a:rPr lang="en-US" sz="2200" dirty="0" smtClean="0">
                <a:latin typeface="Arial Narrow" panose="020B0606020202030204" pitchFamily="34" charset="0"/>
              </a:rPr>
              <a:t>. </a:t>
            </a:r>
            <a:r>
              <a:rPr lang="en-US" sz="2200" dirty="0">
                <a:latin typeface="Arial Narrow" panose="020B0606020202030204" pitchFamily="34" charset="0"/>
              </a:rPr>
              <a:t>examples of reusing intermediate RDDs when we work on large-scale machine learning data pipeline.</a:t>
            </a:r>
          </a:p>
          <a:p>
            <a:pPr algn="just"/>
            <a:r>
              <a:rPr lang="en-US" sz="2200" dirty="0">
                <a:latin typeface="Arial Narrow" panose="020B0606020202030204" pitchFamily="34" charset="0"/>
              </a:rPr>
              <a:t>Cache operation has many usage forms, you can cache data in main memory or on disk of your cluster machines.</a:t>
            </a:r>
          </a:p>
          <a:p>
            <a:pPr algn="just"/>
            <a:r>
              <a:rPr lang="en-US" sz="2200" dirty="0">
                <a:latin typeface="Arial Narrow" panose="020B0606020202030204" pitchFamily="34" charset="0"/>
              </a:rPr>
              <a:t>It is important to know that you cluster need to have enough memory space to cache the data. We should cache</a:t>
            </a:r>
          </a:p>
          <a:p>
            <a:pPr algn="just"/>
            <a:r>
              <a:rPr lang="en-US" sz="2200" dirty="0">
                <a:latin typeface="Arial Narrow" panose="020B0606020202030204" pitchFamily="34" charset="0"/>
              </a:rPr>
              <a:t>RDDs when we really need them again in subsequent processing steps. An overuse of Cache operation can </a:t>
            </a:r>
            <a:r>
              <a:rPr lang="en-US" sz="2200" dirty="0" smtClean="0">
                <a:latin typeface="Arial Narrow" panose="020B0606020202030204" pitchFamily="34" charset="0"/>
              </a:rPr>
              <a:t>use an </a:t>
            </a:r>
            <a:r>
              <a:rPr lang="en-US" sz="2200" dirty="0">
                <a:latin typeface="Arial Narrow" panose="020B0606020202030204" pitchFamily="34" charset="0"/>
              </a:rPr>
              <a:t>enormous size of cluster memory which may cause out of memory errors, or make the process very </a:t>
            </a:r>
            <a:r>
              <a:rPr lang="en-US" sz="2200" dirty="0" smtClean="0">
                <a:latin typeface="Arial Narrow" panose="020B0606020202030204" pitchFamily="34" charset="0"/>
              </a:rPr>
              <a:t>inefficient </a:t>
            </a:r>
            <a:r>
              <a:rPr lang="en-IN" sz="2200" dirty="0" smtClean="0">
                <a:latin typeface="Arial Narrow" panose="020B0606020202030204" pitchFamily="34" charset="0"/>
              </a:rPr>
              <a:t>and </a:t>
            </a:r>
            <a:r>
              <a:rPr lang="en-IN" sz="2200" dirty="0">
                <a:latin typeface="Arial Narrow" panose="020B0606020202030204" pitchFamily="34" charset="0"/>
              </a:rPr>
              <a:t>slow.</a:t>
            </a:r>
          </a:p>
        </p:txBody>
      </p:sp>
    </p:spTree>
    <p:extLst>
      <p:ext uri="{BB962C8B-B14F-4D97-AF65-F5344CB8AC3E}">
        <p14:creationId xmlns:p14="http://schemas.microsoft.com/office/powerpoint/2010/main" val="2902225178"/>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a:blip r:embed="rId2"/>
          <a:stretch>
            <a:fillRect/>
          </a:stretch>
        </p:blipFill>
        <p:spPr>
          <a:xfrm>
            <a:off x="355026" y="1690688"/>
            <a:ext cx="10998774" cy="2335257"/>
          </a:xfrm>
          <a:prstGeom prst="rect">
            <a:avLst/>
          </a:prstGeom>
        </p:spPr>
      </p:pic>
    </p:spTree>
    <p:extLst>
      <p:ext uri="{BB962C8B-B14F-4D97-AF65-F5344CB8AC3E}">
        <p14:creationId xmlns:p14="http://schemas.microsoft.com/office/powerpoint/2010/main" val="2714886105"/>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512064"/>
            <a:ext cx="10515600" cy="5664899"/>
          </a:xfrm>
        </p:spPr>
        <p:txBody>
          <a:bodyPr>
            <a:normAutofit lnSpcReduction="10000"/>
          </a:bodyPr>
          <a:lstStyle/>
          <a:p>
            <a:pPr algn="just"/>
            <a:r>
              <a:rPr lang="en-US" b="1" dirty="0">
                <a:latin typeface="Arial Narrow" panose="020B0606020202030204" pitchFamily="34" charset="0"/>
              </a:rPr>
              <a:t>Actions in Pair RDDs</a:t>
            </a:r>
          </a:p>
          <a:p>
            <a:pPr algn="just"/>
            <a:r>
              <a:rPr lang="en-US" dirty="0">
                <a:latin typeface="Arial Narrow" panose="020B0606020202030204" pitchFamily="34" charset="0"/>
              </a:rPr>
              <a:t>Although Pair RDDs can be used for any RDD Action, a few articles are tailored exclusively for Pair RDDs. </a:t>
            </a:r>
            <a:endParaRPr lang="en-US" dirty="0" smtClean="0">
              <a:latin typeface="Arial Narrow" panose="020B0606020202030204" pitchFamily="34" charset="0"/>
            </a:endParaRPr>
          </a:p>
          <a:p>
            <a:pPr algn="just"/>
            <a:r>
              <a:rPr lang="en-US" dirty="0" smtClean="0">
                <a:latin typeface="Arial Narrow" panose="020B0606020202030204" pitchFamily="34" charset="0"/>
              </a:rPr>
              <a:t>These </a:t>
            </a:r>
            <a:r>
              <a:rPr lang="en-US" dirty="0">
                <a:latin typeface="Arial Narrow" panose="020B0606020202030204" pitchFamily="34" charset="0"/>
              </a:rPr>
              <a:t>actions should only be used with Pair RDDs and will not function on regular RDDs. </a:t>
            </a:r>
            <a:endParaRPr lang="en-US" dirty="0" smtClean="0">
              <a:latin typeface="Arial Narrow" panose="020B0606020202030204" pitchFamily="34" charset="0"/>
            </a:endParaRPr>
          </a:p>
          <a:p>
            <a:pPr algn="just"/>
            <a:r>
              <a:rPr lang="en-US" dirty="0" smtClean="0">
                <a:latin typeface="Arial Narrow" panose="020B0606020202030204" pitchFamily="34" charset="0"/>
              </a:rPr>
              <a:t>The </a:t>
            </a:r>
            <a:r>
              <a:rPr lang="en-US" dirty="0">
                <a:latin typeface="Arial Narrow" panose="020B0606020202030204" pitchFamily="34" charset="0"/>
              </a:rPr>
              <a:t>actions that are frequently used for Key-Value type Pair RDD data are mentioned below.</a:t>
            </a:r>
          </a:p>
          <a:p>
            <a:pPr algn="just"/>
            <a:r>
              <a:rPr lang="en-US" b="1" dirty="0">
                <a:latin typeface="Arial Narrow" panose="020B0606020202030204" pitchFamily="34" charset="0"/>
              </a:rPr>
              <a:t>The country key() Action</a:t>
            </a:r>
          </a:p>
          <a:p>
            <a:pPr algn="just"/>
            <a:r>
              <a:rPr lang="en-US" dirty="0">
                <a:latin typeface="Arial Narrow" panose="020B0606020202030204" pitchFamily="34" charset="0"/>
              </a:rPr>
              <a:t>The number of values linked with each key in the provided data is counted using </a:t>
            </a:r>
            <a:r>
              <a:rPr lang="en-US" dirty="0" err="1">
                <a:latin typeface="Arial Narrow" panose="020B0606020202030204" pitchFamily="34" charset="0"/>
              </a:rPr>
              <a:t>the.countByKey</a:t>
            </a:r>
            <a:r>
              <a:rPr lang="en-US" dirty="0">
                <a:latin typeface="Arial Narrow" panose="020B0606020202030204" pitchFamily="34" charset="0"/>
              </a:rPr>
              <a:t>() action. This operation returns a dictionary, which can be iterated using loops to retrieve the keys and values. We can also utilize dictionary methods </a:t>
            </a:r>
            <a:r>
              <a:rPr lang="en-US" dirty="0" err="1">
                <a:latin typeface="Arial Narrow" panose="020B0606020202030204" pitchFamily="34" charset="0"/>
              </a:rPr>
              <a:t>like.keys</a:t>
            </a:r>
            <a:r>
              <a:rPr lang="en-US" dirty="0">
                <a:latin typeface="Arial Narrow" panose="020B0606020202030204" pitchFamily="34" charset="0"/>
              </a:rPr>
              <a:t>(),.values(), </a:t>
            </a:r>
            <a:r>
              <a:rPr lang="en-US" dirty="0" err="1">
                <a:latin typeface="Arial Narrow" panose="020B0606020202030204" pitchFamily="34" charset="0"/>
              </a:rPr>
              <a:t>and.items</a:t>
            </a:r>
            <a:r>
              <a:rPr lang="en-US" dirty="0">
                <a:latin typeface="Arial Narrow" panose="020B0606020202030204" pitchFamily="34" charset="0"/>
              </a:rPr>
              <a:t> because the result is a dictionary ().</a:t>
            </a:r>
          </a:p>
          <a:p>
            <a:endParaRPr lang="en-IN" dirty="0"/>
          </a:p>
        </p:txBody>
      </p:sp>
      <p:pic>
        <p:nvPicPr>
          <p:cNvPr id="4" name="Picture 3"/>
          <p:cNvPicPr>
            <a:picLocks noChangeAspect="1"/>
          </p:cNvPicPr>
          <p:nvPr/>
        </p:nvPicPr>
        <p:blipFill>
          <a:blip r:embed="rId2"/>
          <a:stretch>
            <a:fillRect/>
          </a:stretch>
        </p:blipFill>
        <p:spPr>
          <a:xfrm>
            <a:off x="4206616" y="5469609"/>
            <a:ext cx="7356817" cy="1004343"/>
          </a:xfrm>
          <a:prstGeom prst="rect">
            <a:avLst/>
          </a:prstGeom>
        </p:spPr>
      </p:pic>
    </p:spTree>
    <p:extLst>
      <p:ext uri="{BB962C8B-B14F-4D97-AF65-F5344CB8AC3E}">
        <p14:creationId xmlns:p14="http://schemas.microsoft.com/office/powerpoint/2010/main" val="3356642760"/>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r>
              <a:rPr lang="en-US" dirty="0"/>
              <a:t>collect</a:t>
            </a:r>
          </a:p>
          <a:p>
            <a:r>
              <a:rPr lang="en-US" dirty="0" err="1"/>
              <a:t>collectAsMap</a:t>
            </a:r>
            <a:endParaRPr lang="en-US" dirty="0"/>
          </a:p>
          <a:p>
            <a:r>
              <a:rPr lang="en-US" dirty="0"/>
              <a:t>reduce</a:t>
            </a:r>
          </a:p>
          <a:p>
            <a:r>
              <a:rPr lang="en-US" dirty="0" err="1"/>
              <a:t>countByKey</a:t>
            </a:r>
            <a:r>
              <a:rPr lang="en-US" dirty="0"/>
              <a:t>/</a:t>
            </a:r>
            <a:r>
              <a:rPr lang="en-US" dirty="0" err="1"/>
              <a:t>countByValue</a:t>
            </a:r>
            <a:endParaRPr lang="en-US" dirty="0"/>
          </a:p>
          <a:p>
            <a:r>
              <a:rPr lang="en-US" dirty="0"/>
              <a:t>take</a:t>
            </a:r>
          </a:p>
          <a:p>
            <a:r>
              <a:rPr lang="en-US" dirty="0"/>
              <a:t>first</a:t>
            </a:r>
          </a:p>
          <a:p>
            <a:endParaRPr lang="en-IN" dirty="0"/>
          </a:p>
        </p:txBody>
      </p:sp>
    </p:spTree>
    <p:extLst>
      <p:ext uri="{BB962C8B-B14F-4D97-AF65-F5344CB8AC3E}">
        <p14:creationId xmlns:p14="http://schemas.microsoft.com/office/powerpoint/2010/main" val="1143066926"/>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r>
              <a:rPr lang="en-US" b="1" dirty="0">
                <a:latin typeface="Arial Narrow" panose="020B0606020202030204" pitchFamily="34" charset="0"/>
              </a:rPr>
              <a:t>count() </a:t>
            </a:r>
            <a:r>
              <a:rPr lang="en-US" dirty="0">
                <a:latin typeface="Arial Narrow" panose="020B0606020202030204" pitchFamily="34" charset="0"/>
              </a:rPr>
              <a:t>– Returns the number of records in an RDD</a:t>
            </a:r>
            <a:endParaRPr lang="en-IN" dirty="0">
              <a:latin typeface="Arial Narrow" panose="020B0606020202030204" pitchFamily="34" charset="0"/>
            </a:endParaRPr>
          </a:p>
        </p:txBody>
      </p:sp>
      <p:pic>
        <p:nvPicPr>
          <p:cNvPr id="4" name="Picture 3"/>
          <p:cNvPicPr>
            <a:picLocks noChangeAspect="1"/>
          </p:cNvPicPr>
          <p:nvPr/>
        </p:nvPicPr>
        <p:blipFill>
          <a:blip r:embed="rId2"/>
          <a:stretch>
            <a:fillRect/>
          </a:stretch>
        </p:blipFill>
        <p:spPr>
          <a:xfrm>
            <a:off x="2522521" y="2948510"/>
            <a:ext cx="7146958" cy="1349170"/>
          </a:xfrm>
          <a:prstGeom prst="rect">
            <a:avLst/>
          </a:prstGeom>
        </p:spPr>
      </p:pic>
    </p:spTree>
    <p:extLst>
      <p:ext uri="{BB962C8B-B14F-4D97-AF65-F5344CB8AC3E}">
        <p14:creationId xmlns:p14="http://schemas.microsoft.com/office/powerpoint/2010/main" val="4038418403"/>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a:xfrm>
            <a:off x="838200" y="1825625"/>
            <a:ext cx="10515600" cy="2033143"/>
          </a:xfrm>
        </p:spPr>
        <p:txBody>
          <a:bodyPr/>
          <a:lstStyle/>
          <a:p>
            <a:r>
              <a:rPr lang="en-US" b="1" dirty="0" smtClean="0">
                <a:latin typeface="Arial Narrow" panose="020B0606020202030204" pitchFamily="34" charset="0"/>
              </a:rPr>
              <a:t>first</a:t>
            </a:r>
            <a:r>
              <a:rPr lang="en-US" dirty="0" smtClean="0">
                <a:latin typeface="Arial Narrow" panose="020B0606020202030204" pitchFamily="34" charset="0"/>
              </a:rPr>
              <a:t>() – Returns the first record.</a:t>
            </a:r>
            <a:endParaRPr lang="en-IN" dirty="0">
              <a:latin typeface="Arial Narrow" panose="020B0606020202030204" pitchFamily="34" charset="0"/>
            </a:endParaRPr>
          </a:p>
        </p:txBody>
      </p:sp>
      <p:pic>
        <p:nvPicPr>
          <p:cNvPr id="4" name="Picture 3"/>
          <p:cNvPicPr>
            <a:picLocks noChangeAspect="1"/>
          </p:cNvPicPr>
          <p:nvPr/>
        </p:nvPicPr>
        <p:blipFill>
          <a:blip r:embed="rId2"/>
          <a:stretch>
            <a:fillRect/>
          </a:stretch>
        </p:blipFill>
        <p:spPr>
          <a:xfrm>
            <a:off x="838200" y="2344416"/>
            <a:ext cx="8804272" cy="1368048"/>
          </a:xfrm>
          <a:prstGeom prst="rect">
            <a:avLst/>
          </a:prstGeom>
        </p:spPr>
      </p:pic>
      <p:sp>
        <p:nvSpPr>
          <p:cNvPr id="5" name="Rectangle 4"/>
          <p:cNvSpPr/>
          <p:nvPr/>
        </p:nvSpPr>
        <p:spPr>
          <a:xfrm>
            <a:off x="756728" y="4000422"/>
            <a:ext cx="4846891" cy="461665"/>
          </a:xfrm>
          <a:prstGeom prst="rect">
            <a:avLst/>
          </a:prstGeom>
        </p:spPr>
        <p:txBody>
          <a:bodyPr wrap="square">
            <a:spAutoFit/>
          </a:bodyPr>
          <a:lstStyle/>
          <a:p>
            <a:pPr marL="342900" indent="-342900">
              <a:buFont typeface="Arial" panose="020B0604020202020204" pitchFamily="34" charset="0"/>
              <a:buChar char="•"/>
            </a:pPr>
            <a:r>
              <a:rPr lang="en-IN" sz="2400" b="1" dirty="0">
                <a:latin typeface="Arial Narrow" panose="020B0606020202030204" pitchFamily="34" charset="0"/>
              </a:rPr>
              <a:t>max() </a:t>
            </a:r>
            <a:r>
              <a:rPr lang="en-IN" sz="2400" dirty="0">
                <a:latin typeface="Arial Narrow" panose="020B0606020202030204" pitchFamily="34" charset="0"/>
              </a:rPr>
              <a:t>– Returns max record.</a:t>
            </a:r>
          </a:p>
        </p:txBody>
      </p:sp>
      <p:pic>
        <p:nvPicPr>
          <p:cNvPr id="6" name="Picture 5"/>
          <p:cNvPicPr>
            <a:picLocks noChangeAspect="1"/>
          </p:cNvPicPr>
          <p:nvPr/>
        </p:nvPicPr>
        <p:blipFill>
          <a:blip r:embed="rId3"/>
          <a:stretch>
            <a:fillRect/>
          </a:stretch>
        </p:blipFill>
        <p:spPr>
          <a:xfrm>
            <a:off x="982209" y="4750045"/>
            <a:ext cx="8490975" cy="1419992"/>
          </a:xfrm>
          <a:prstGeom prst="rect">
            <a:avLst/>
          </a:prstGeom>
        </p:spPr>
      </p:pic>
    </p:spTree>
    <p:extLst>
      <p:ext uri="{BB962C8B-B14F-4D97-AF65-F5344CB8AC3E}">
        <p14:creationId xmlns:p14="http://schemas.microsoft.com/office/powerpoint/2010/main" val="1041315106"/>
      </p:ext>
    </p:extLst>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237744"/>
            <a:ext cx="10515600" cy="5939219"/>
          </a:xfrm>
        </p:spPr>
        <p:txBody>
          <a:bodyPr/>
          <a:lstStyle/>
          <a:p>
            <a:r>
              <a:rPr lang="en-US" b="1" dirty="0">
                <a:latin typeface="Arial Narrow" panose="020B0606020202030204" pitchFamily="34" charset="0"/>
              </a:rPr>
              <a:t>reduce</a:t>
            </a:r>
            <a:r>
              <a:rPr lang="en-US" dirty="0">
                <a:latin typeface="Arial Narrow" panose="020B0606020202030204" pitchFamily="34" charset="0"/>
              </a:rPr>
              <a:t>() – Reduces the records to single, we can use this to count or sum</a:t>
            </a:r>
            <a:r>
              <a:rPr lang="en-US" dirty="0" smtClean="0">
                <a:latin typeface="Arial Narrow" panose="020B0606020202030204" pitchFamily="34" charset="0"/>
              </a:rPr>
              <a:t>.</a:t>
            </a:r>
          </a:p>
          <a:p>
            <a:endParaRPr lang="en-US" dirty="0">
              <a:latin typeface="Arial Narrow" panose="020B0606020202030204" pitchFamily="34" charset="0"/>
            </a:endParaRPr>
          </a:p>
          <a:p>
            <a:endParaRPr lang="en-US" dirty="0" smtClean="0">
              <a:latin typeface="Arial Narrow" panose="020B0606020202030204" pitchFamily="34" charset="0"/>
            </a:endParaRPr>
          </a:p>
          <a:p>
            <a:endParaRPr lang="en-US" dirty="0">
              <a:latin typeface="Arial Narrow" panose="020B0606020202030204" pitchFamily="34" charset="0"/>
            </a:endParaRPr>
          </a:p>
          <a:p>
            <a:r>
              <a:rPr lang="en-US" b="1" dirty="0">
                <a:latin typeface="Arial Narrow" panose="020B0606020202030204" pitchFamily="34" charset="0"/>
              </a:rPr>
              <a:t>take</a:t>
            </a:r>
            <a:r>
              <a:rPr lang="en-US" dirty="0">
                <a:latin typeface="Arial Narrow" panose="020B0606020202030204" pitchFamily="34" charset="0"/>
              </a:rPr>
              <a:t>() – Returns the record specified as an argument.</a:t>
            </a:r>
            <a:endParaRPr lang="en-IN" dirty="0">
              <a:latin typeface="Arial Narrow" panose="020B0606020202030204" pitchFamily="34" charset="0"/>
            </a:endParaRPr>
          </a:p>
        </p:txBody>
      </p:sp>
      <p:pic>
        <p:nvPicPr>
          <p:cNvPr id="4" name="Picture 3"/>
          <p:cNvPicPr>
            <a:picLocks noChangeAspect="1"/>
          </p:cNvPicPr>
          <p:nvPr/>
        </p:nvPicPr>
        <p:blipFill>
          <a:blip r:embed="rId2"/>
          <a:stretch>
            <a:fillRect/>
          </a:stretch>
        </p:blipFill>
        <p:spPr>
          <a:xfrm>
            <a:off x="1014197" y="847269"/>
            <a:ext cx="7910347" cy="1338227"/>
          </a:xfrm>
          <a:prstGeom prst="rect">
            <a:avLst/>
          </a:prstGeom>
        </p:spPr>
      </p:pic>
      <p:pic>
        <p:nvPicPr>
          <p:cNvPr id="5" name="Picture 4"/>
          <p:cNvPicPr>
            <a:picLocks noChangeAspect="1"/>
          </p:cNvPicPr>
          <p:nvPr/>
        </p:nvPicPr>
        <p:blipFill>
          <a:blip r:embed="rId3"/>
          <a:stretch>
            <a:fillRect/>
          </a:stretch>
        </p:blipFill>
        <p:spPr>
          <a:xfrm>
            <a:off x="1166651" y="2795021"/>
            <a:ext cx="8093731" cy="2019773"/>
          </a:xfrm>
          <a:prstGeom prst="rect">
            <a:avLst/>
          </a:prstGeom>
        </p:spPr>
      </p:pic>
    </p:spTree>
    <p:extLst>
      <p:ext uri="{BB962C8B-B14F-4D97-AF65-F5344CB8AC3E}">
        <p14:creationId xmlns:p14="http://schemas.microsoft.com/office/powerpoint/2010/main" val="289684699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latin typeface="Arial Narrow" panose="020B0606020202030204" pitchFamily="34" charset="0"/>
              </a:rPr>
              <a:t>Volume</a:t>
            </a:r>
          </a:p>
        </p:txBody>
      </p:sp>
      <p:sp>
        <p:nvSpPr>
          <p:cNvPr id="3" name="Content Placeholder 2"/>
          <p:cNvSpPr>
            <a:spLocks noGrp="1"/>
          </p:cNvSpPr>
          <p:nvPr>
            <p:ph idx="1"/>
          </p:nvPr>
        </p:nvSpPr>
        <p:spPr/>
        <p:txBody>
          <a:bodyPr>
            <a:normAutofit/>
          </a:bodyPr>
          <a:lstStyle/>
          <a:p>
            <a:pPr algn="just"/>
            <a:r>
              <a:rPr lang="en-IN" dirty="0" smtClean="0">
                <a:latin typeface="Arial Narrow" panose="020B0606020202030204" pitchFamily="34" charset="0"/>
              </a:rPr>
              <a:t>Volume </a:t>
            </a:r>
            <a:r>
              <a:rPr lang="en-IN" dirty="0">
                <a:latin typeface="Arial Narrow" panose="020B0606020202030204" pitchFamily="34" charset="0"/>
              </a:rPr>
              <a:t>refers to </a:t>
            </a:r>
            <a:r>
              <a:rPr lang="en-IN" dirty="0" smtClean="0">
                <a:latin typeface="Arial Narrow" panose="020B0606020202030204" pitchFamily="34" charset="0"/>
              </a:rPr>
              <a:t>the </a:t>
            </a:r>
            <a:r>
              <a:rPr lang="en-IN" b="1" dirty="0" smtClean="0">
                <a:latin typeface="Arial Narrow" panose="020B0606020202030204" pitchFamily="34" charset="0"/>
              </a:rPr>
              <a:t>unimaginable amounts of information generated </a:t>
            </a:r>
            <a:r>
              <a:rPr lang="en-IN" dirty="0" smtClean="0">
                <a:latin typeface="Arial Narrow" panose="020B0606020202030204" pitchFamily="34" charset="0"/>
              </a:rPr>
              <a:t>every second from </a:t>
            </a:r>
            <a:r>
              <a:rPr lang="en-IN" b="1" dirty="0" smtClean="0">
                <a:latin typeface="Arial Narrow" panose="020B0606020202030204" pitchFamily="34" charset="0"/>
              </a:rPr>
              <a:t>social media</a:t>
            </a:r>
            <a:r>
              <a:rPr lang="en-IN" b="1" dirty="0">
                <a:latin typeface="Arial Narrow" panose="020B0606020202030204" pitchFamily="34" charset="0"/>
              </a:rPr>
              <a:t>, cell phones, cars, credit cards</a:t>
            </a:r>
            <a:r>
              <a:rPr lang="en-IN" b="1" dirty="0" smtClean="0">
                <a:latin typeface="Arial Narrow" panose="020B0606020202030204" pitchFamily="34" charset="0"/>
              </a:rPr>
              <a:t>, M2Msensors</a:t>
            </a:r>
            <a:r>
              <a:rPr lang="en-IN" b="1" dirty="0">
                <a:latin typeface="Arial Narrow" panose="020B0606020202030204" pitchFamily="34" charset="0"/>
              </a:rPr>
              <a:t>, images, video, </a:t>
            </a:r>
            <a:r>
              <a:rPr lang="en-IN" b="1" dirty="0" smtClean="0">
                <a:latin typeface="Arial Narrow" panose="020B0606020202030204" pitchFamily="34" charset="0"/>
              </a:rPr>
              <a:t>etc.. </a:t>
            </a:r>
          </a:p>
          <a:p>
            <a:pPr algn="just"/>
            <a:r>
              <a:rPr lang="en-IN" dirty="0" smtClean="0">
                <a:latin typeface="Arial Narrow" panose="020B0606020202030204" pitchFamily="34" charset="0"/>
              </a:rPr>
              <a:t>We are currently using </a:t>
            </a:r>
            <a:r>
              <a:rPr lang="en-IN" b="1" dirty="0" smtClean="0">
                <a:latin typeface="Arial Narrow" panose="020B0606020202030204" pitchFamily="34" charset="0"/>
              </a:rPr>
              <a:t>distributed </a:t>
            </a:r>
            <a:r>
              <a:rPr lang="en-IN" b="1" dirty="0">
                <a:latin typeface="Arial Narrow" panose="020B0606020202030204" pitchFamily="34" charset="0"/>
              </a:rPr>
              <a:t>systems</a:t>
            </a:r>
            <a:r>
              <a:rPr lang="en-IN" dirty="0">
                <a:latin typeface="Arial Narrow" panose="020B0606020202030204" pitchFamily="34" charset="0"/>
              </a:rPr>
              <a:t>, </a:t>
            </a:r>
            <a:r>
              <a:rPr lang="en-IN" dirty="0" smtClean="0">
                <a:latin typeface="Arial Narrow" panose="020B0606020202030204" pitchFamily="34" charset="0"/>
              </a:rPr>
              <a:t>to </a:t>
            </a:r>
            <a:r>
              <a:rPr lang="en-IN" b="1" dirty="0" smtClean="0">
                <a:latin typeface="Arial Narrow" panose="020B0606020202030204" pitchFamily="34" charset="0"/>
              </a:rPr>
              <a:t>store data in several locations and brought together by a software Framework like Hadoop</a:t>
            </a:r>
            <a:r>
              <a:rPr lang="en-IN" dirty="0">
                <a:latin typeface="Arial Narrow" panose="020B0606020202030204" pitchFamily="34" charset="0"/>
              </a:rPr>
              <a:t>. </a:t>
            </a:r>
            <a:endParaRPr lang="en-IN" dirty="0" smtClean="0">
              <a:latin typeface="Arial Narrow" panose="020B0606020202030204" pitchFamily="34" charset="0"/>
            </a:endParaRPr>
          </a:p>
          <a:p>
            <a:pPr algn="just"/>
            <a:r>
              <a:rPr lang="en-IN" dirty="0" smtClean="0">
                <a:latin typeface="Arial Narrow" panose="020B0606020202030204" pitchFamily="34" charset="0"/>
              </a:rPr>
              <a:t>Facebook alone can generate about </a:t>
            </a:r>
            <a:r>
              <a:rPr lang="en-IN" b="1" dirty="0" smtClean="0">
                <a:latin typeface="Arial Narrow" panose="020B0606020202030204" pitchFamily="34" charset="0"/>
              </a:rPr>
              <a:t>billion messages</a:t>
            </a:r>
            <a:r>
              <a:rPr lang="en-IN" dirty="0" smtClean="0">
                <a:latin typeface="Arial Narrow" panose="020B0606020202030204" pitchFamily="34" charset="0"/>
              </a:rPr>
              <a:t>, </a:t>
            </a:r>
            <a:r>
              <a:rPr lang="en-IN" b="1" dirty="0" smtClean="0">
                <a:latin typeface="Arial Narrow" panose="020B0606020202030204" pitchFamily="34" charset="0"/>
              </a:rPr>
              <a:t>4.5 billion times </a:t>
            </a:r>
            <a:r>
              <a:rPr lang="en-IN" dirty="0" smtClean="0">
                <a:latin typeface="Arial Narrow" panose="020B0606020202030204" pitchFamily="34" charset="0"/>
              </a:rPr>
              <a:t>that the “</a:t>
            </a:r>
            <a:r>
              <a:rPr lang="en-IN" dirty="0">
                <a:latin typeface="Arial Narrow" panose="020B0606020202030204" pitchFamily="34" charset="0"/>
              </a:rPr>
              <a:t>like</a:t>
            </a:r>
            <a:r>
              <a:rPr lang="en-IN" dirty="0" smtClean="0">
                <a:latin typeface="Arial Narrow" panose="020B0606020202030204" pitchFamily="34" charset="0"/>
              </a:rPr>
              <a:t>” button is recorded, and over </a:t>
            </a:r>
            <a:r>
              <a:rPr lang="en-IN" b="1" dirty="0" smtClean="0">
                <a:latin typeface="Arial Narrow" panose="020B0606020202030204" pitchFamily="34" charset="0"/>
              </a:rPr>
              <a:t>350 million new posts </a:t>
            </a:r>
            <a:r>
              <a:rPr lang="en-IN" dirty="0" smtClean="0">
                <a:latin typeface="Arial Narrow" panose="020B0606020202030204" pitchFamily="34" charset="0"/>
              </a:rPr>
              <a:t>are uploaded each day.</a:t>
            </a:r>
          </a:p>
          <a:p>
            <a:pPr algn="just"/>
            <a:r>
              <a:rPr lang="en-IN" dirty="0" smtClean="0">
                <a:latin typeface="Arial Narrow" panose="020B0606020202030204" pitchFamily="34" charset="0"/>
              </a:rPr>
              <a:t>Such a huge amount of data can only be handled by Big Data Technologies</a:t>
            </a:r>
            <a:endParaRPr lang="en-IN" dirty="0">
              <a:latin typeface="Arial Narrow" panose="020B0606020202030204" pitchFamily="34" charset="0"/>
            </a:endParaRPr>
          </a:p>
        </p:txBody>
      </p:sp>
    </p:spTree>
    <p:extLst>
      <p:ext uri="{BB962C8B-B14F-4D97-AF65-F5344CB8AC3E}">
        <p14:creationId xmlns:p14="http://schemas.microsoft.com/office/powerpoint/2010/main" val="3494118284"/>
      </p:ext>
    </p:extLst>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73608" y="234569"/>
            <a:ext cx="10515600" cy="4351338"/>
          </a:xfrm>
        </p:spPr>
        <p:txBody>
          <a:bodyPr/>
          <a:lstStyle/>
          <a:p>
            <a:r>
              <a:rPr lang="en-US" b="1" dirty="0">
                <a:latin typeface="Arial Narrow" panose="020B0606020202030204" pitchFamily="34" charset="0"/>
              </a:rPr>
              <a:t>collect</a:t>
            </a:r>
            <a:r>
              <a:rPr lang="en-US" dirty="0">
                <a:latin typeface="Arial Narrow" panose="020B0606020202030204" pitchFamily="34" charset="0"/>
              </a:rPr>
              <a:t>() – Returns all data from RDD as an array. Be careful when you use this action when you are working with huge RDD with millions and billions of data as you may run out of memory on the driver.</a:t>
            </a:r>
            <a:endParaRPr lang="en-IN" dirty="0">
              <a:latin typeface="Arial Narrow" panose="020B0606020202030204" pitchFamily="34" charset="0"/>
            </a:endParaRPr>
          </a:p>
        </p:txBody>
      </p:sp>
      <p:pic>
        <p:nvPicPr>
          <p:cNvPr id="4" name="Picture 3"/>
          <p:cNvPicPr>
            <a:picLocks noChangeAspect="1"/>
          </p:cNvPicPr>
          <p:nvPr/>
        </p:nvPicPr>
        <p:blipFill>
          <a:blip r:embed="rId2"/>
          <a:stretch>
            <a:fillRect/>
          </a:stretch>
        </p:blipFill>
        <p:spPr>
          <a:xfrm>
            <a:off x="1700443" y="1529628"/>
            <a:ext cx="7948776" cy="2018244"/>
          </a:xfrm>
          <a:prstGeom prst="rect">
            <a:avLst/>
          </a:prstGeom>
        </p:spPr>
      </p:pic>
      <p:sp>
        <p:nvSpPr>
          <p:cNvPr id="5" name="Rectangle 4"/>
          <p:cNvSpPr/>
          <p:nvPr/>
        </p:nvSpPr>
        <p:spPr>
          <a:xfrm>
            <a:off x="673608" y="3939576"/>
            <a:ext cx="10920984" cy="867930"/>
          </a:xfrm>
          <a:prstGeom prst="rect">
            <a:avLst/>
          </a:prstGeom>
        </p:spPr>
        <p:txBody>
          <a:bodyPr wrap="square">
            <a:spAutoFit/>
          </a:bodyPr>
          <a:lstStyle/>
          <a:p>
            <a:pPr marL="228600" indent="-228600">
              <a:lnSpc>
                <a:spcPct val="90000"/>
              </a:lnSpc>
              <a:spcBef>
                <a:spcPts val="1000"/>
              </a:spcBef>
              <a:buFont typeface="Arial" panose="020B0604020202020204" pitchFamily="34" charset="0"/>
              <a:buChar char="•"/>
            </a:pPr>
            <a:r>
              <a:rPr lang="en-US" sz="2800" b="1" dirty="0" err="1">
                <a:latin typeface="Arial Narrow" panose="020B0606020202030204" pitchFamily="34" charset="0"/>
              </a:rPr>
              <a:t>saveAsTextFile</a:t>
            </a:r>
            <a:r>
              <a:rPr lang="en-US" sz="2800" b="1" dirty="0">
                <a:latin typeface="Arial Narrow" panose="020B0606020202030204" pitchFamily="34" charset="0"/>
              </a:rPr>
              <a:t>() – </a:t>
            </a:r>
            <a:r>
              <a:rPr lang="en-US" sz="2800" dirty="0">
                <a:latin typeface="Arial Narrow" panose="020B0606020202030204" pitchFamily="34" charset="0"/>
              </a:rPr>
              <a:t>Using </a:t>
            </a:r>
            <a:r>
              <a:rPr lang="en-US" sz="2800" dirty="0" err="1">
                <a:latin typeface="Arial Narrow" panose="020B0606020202030204" pitchFamily="34" charset="0"/>
              </a:rPr>
              <a:t>saveAsTestFile</a:t>
            </a:r>
            <a:r>
              <a:rPr lang="en-US" sz="2800" dirty="0">
                <a:latin typeface="Arial Narrow" panose="020B0606020202030204" pitchFamily="34" charset="0"/>
              </a:rPr>
              <a:t> action, we can write the RDD to a text file.</a:t>
            </a:r>
            <a:endParaRPr lang="en-IN" sz="2800" dirty="0">
              <a:latin typeface="Arial Narrow" panose="020B0606020202030204" pitchFamily="34" charset="0"/>
            </a:endParaRPr>
          </a:p>
        </p:txBody>
      </p:sp>
      <p:pic>
        <p:nvPicPr>
          <p:cNvPr id="6" name="Picture 5"/>
          <p:cNvPicPr>
            <a:picLocks noChangeAspect="1"/>
          </p:cNvPicPr>
          <p:nvPr/>
        </p:nvPicPr>
        <p:blipFill>
          <a:blip r:embed="rId3"/>
          <a:stretch>
            <a:fillRect/>
          </a:stretch>
        </p:blipFill>
        <p:spPr>
          <a:xfrm>
            <a:off x="1844024" y="4585907"/>
            <a:ext cx="8580151" cy="1514145"/>
          </a:xfrm>
          <a:prstGeom prst="rect">
            <a:avLst/>
          </a:prstGeom>
        </p:spPr>
      </p:pic>
    </p:spTree>
    <p:extLst>
      <p:ext uri="{BB962C8B-B14F-4D97-AF65-F5344CB8AC3E}">
        <p14:creationId xmlns:p14="http://schemas.microsoft.com/office/powerpoint/2010/main" val="494448460"/>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0456" y="0"/>
            <a:ext cx="10515600" cy="1325563"/>
          </a:xfrm>
        </p:spPr>
        <p:txBody>
          <a:bodyPr/>
          <a:lstStyle/>
          <a:p>
            <a:r>
              <a:rPr lang="en-US" b="1" dirty="0">
                <a:latin typeface="Arial Narrow" panose="020B0606020202030204" pitchFamily="34" charset="0"/>
              </a:rPr>
              <a:t>Save Data on Distributed File Systems</a:t>
            </a:r>
            <a:endParaRPr lang="en-IN" dirty="0">
              <a:latin typeface="Arial Narrow" panose="020B0606020202030204" pitchFamily="34" charset="0"/>
            </a:endParaRPr>
          </a:p>
        </p:txBody>
      </p:sp>
      <p:sp>
        <p:nvSpPr>
          <p:cNvPr id="3" name="Content Placeholder 2"/>
          <p:cNvSpPr>
            <a:spLocks noGrp="1"/>
          </p:cNvSpPr>
          <p:nvPr>
            <p:ph idx="1"/>
          </p:nvPr>
        </p:nvSpPr>
        <p:spPr>
          <a:xfrm>
            <a:off x="216408" y="1027906"/>
            <a:ext cx="11689080" cy="4351338"/>
          </a:xfrm>
        </p:spPr>
        <p:txBody>
          <a:bodyPr>
            <a:noAutofit/>
          </a:bodyPr>
          <a:lstStyle/>
          <a:p>
            <a:r>
              <a:rPr lang="en-US" sz="2400" dirty="0">
                <a:latin typeface="Arial Narrow" panose="020B0606020202030204" pitchFamily="34" charset="0"/>
              </a:rPr>
              <a:t>Spark provides action operations to store large scale result files. As we described before the Spark system is </a:t>
            </a:r>
            <a:r>
              <a:rPr lang="en-US" sz="2400" dirty="0" smtClean="0">
                <a:latin typeface="Arial Narrow" panose="020B0606020202030204" pitchFamily="34" charset="0"/>
              </a:rPr>
              <a:t>a multi-threaded </a:t>
            </a:r>
            <a:r>
              <a:rPr lang="en-US" sz="2400" dirty="0">
                <a:latin typeface="Arial Narrow" panose="020B0606020202030204" pitchFamily="34" charset="0"/>
              </a:rPr>
              <a:t>and multi-process system. Each Spark process would need its output.</a:t>
            </a:r>
          </a:p>
          <a:p>
            <a:r>
              <a:rPr lang="en-US" sz="2400" b="1" dirty="0" smtClean="0">
                <a:latin typeface="Arial Narrow" panose="020B0606020202030204" pitchFamily="34" charset="0"/>
              </a:rPr>
              <a:t>Save </a:t>
            </a:r>
            <a:r>
              <a:rPr lang="en-US" sz="2400" b="1" dirty="0">
                <a:latin typeface="Arial Narrow" panose="020B0606020202030204" pitchFamily="34" charset="0"/>
              </a:rPr>
              <a:t>as Text File</a:t>
            </a:r>
          </a:p>
          <a:p>
            <a:r>
              <a:rPr lang="en-US" sz="2400" dirty="0">
                <a:latin typeface="Arial Narrow" panose="020B0606020202030204" pitchFamily="34" charset="0"/>
              </a:rPr>
              <a:t>By using </a:t>
            </a:r>
            <a:r>
              <a:rPr lang="en-US" sz="2400" dirty="0" err="1">
                <a:latin typeface="Arial Narrow" panose="020B0606020202030204" pitchFamily="34" charset="0"/>
              </a:rPr>
              <a:t>saveAsTextFile</a:t>
            </a:r>
            <a:r>
              <a:rPr lang="en-US" sz="2400" dirty="0">
                <a:latin typeface="Arial Narrow" panose="020B0606020202030204" pitchFamily="34" charset="0"/>
              </a:rPr>
              <a:t> operation, we can store an RDD into text files. This operation requires a path to store </a:t>
            </a:r>
            <a:r>
              <a:rPr lang="en-US" sz="2400" dirty="0" smtClean="0">
                <a:latin typeface="Arial Narrow" panose="020B0606020202030204" pitchFamily="34" charset="0"/>
              </a:rPr>
              <a:t>text files</a:t>
            </a:r>
            <a:r>
              <a:rPr lang="en-US" sz="2400" dirty="0">
                <a:latin typeface="Arial Narrow" panose="020B0606020202030204" pitchFamily="34" charset="0"/>
              </a:rPr>
              <a:t>. Path can be the local file system path like your local computer file system, starting with "file:///" or it </a:t>
            </a:r>
            <a:r>
              <a:rPr lang="en-US" sz="2400" dirty="0" smtClean="0">
                <a:latin typeface="Arial Narrow" panose="020B0606020202030204" pitchFamily="34" charset="0"/>
              </a:rPr>
              <a:t>can he </a:t>
            </a:r>
            <a:r>
              <a:rPr lang="en-US" sz="2400" dirty="0">
                <a:latin typeface="Arial Narrow" panose="020B0606020202030204" pitchFamily="34" charset="0"/>
              </a:rPr>
              <a:t>a distributed file system that can be addressed in different ways, like storage of files in HDFS files would need a</a:t>
            </a:r>
          </a:p>
          <a:p>
            <a:r>
              <a:rPr lang="en-US" sz="2400" dirty="0">
                <a:latin typeface="Arial Narrow" panose="020B0606020202030204" pitchFamily="34" charset="0"/>
              </a:rPr>
              <a:t>path file that starts with "</a:t>
            </a:r>
            <a:r>
              <a:rPr lang="en-US" sz="2400" dirty="0" err="1">
                <a:latin typeface="Arial Narrow" panose="020B0606020202030204" pitchFamily="34" charset="0"/>
              </a:rPr>
              <a:t>hdfs</a:t>
            </a:r>
            <a:r>
              <a:rPr lang="en-US" sz="2400" dirty="0">
                <a:latin typeface="Arial Narrow" panose="020B0606020202030204" pitchFamily="34" charset="0"/>
              </a:rPr>
              <a:t>://ADDRESS/", or storage in Amazon AWS S3 storage would be a path that </a:t>
            </a:r>
            <a:r>
              <a:rPr lang="en-US" sz="2400" dirty="0" smtClean="0">
                <a:latin typeface="Arial Narrow" panose="020B0606020202030204" pitchFamily="34" charset="0"/>
              </a:rPr>
              <a:t>starts with </a:t>
            </a:r>
            <a:r>
              <a:rPr lang="en-US" sz="2400" dirty="0">
                <a:latin typeface="Arial Narrow" panose="020B0606020202030204" pitchFamily="34" charset="0"/>
              </a:rPr>
              <a:t>"s3://ADDRESS/", or google cloud storage system with "</a:t>
            </a:r>
            <a:r>
              <a:rPr lang="en-US" sz="2400" dirty="0" err="1">
                <a:latin typeface="Arial Narrow" panose="020B0606020202030204" pitchFamily="34" charset="0"/>
              </a:rPr>
              <a:t>gs</a:t>
            </a:r>
            <a:r>
              <a:rPr lang="en-US" sz="2400" dirty="0">
                <a:latin typeface="Arial Narrow" panose="020B0606020202030204" pitchFamily="34" charset="0"/>
              </a:rPr>
              <a:t>://ADDRESS/".</a:t>
            </a:r>
          </a:p>
          <a:p>
            <a:r>
              <a:rPr lang="en-US" sz="2400" dirty="0">
                <a:latin typeface="Arial Narrow" panose="020B0606020202030204" pitchFamily="34" charset="0"/>
              </a:rPr>
              <a:t>The path for folders should exist on the file system. In some special cases like AWS S3, the main folder </a:t>
            </a:r>
            <a:r>
              <a:rPr lang="en-US" sz="2400" dirty="0" smtClean="0">
                <a:latin typeface="Arial Narrow" panose="020B0606020202030204" pitchFamily="34" charset="0"/>
              </a:rPr>
              <a:t>named bucket </a:t>
            </a:r>
            <a:r>
              <a:rPr lang="en-US" sz="2400" dirty="0">
                <a:latin typeface="Arial Narrow" panose="020B0606020202030204" pitchFamily="34" charset="0"/>
              </a:rPr>
              <a:t>should exist, but the exact sub-folder should not exist and the operation will create it. Spark stores the </a:t>
            </a:r>
            <a:r>
              <a:rPr lang="en-US" sz="2400" dirty="0" smtClean="0">
                <a:latin typeface="Arial Narrow" panose="020B0606020202030204" pitchFamily="34" charset="0"/>
              </a:rPr>
              <a:t>final results </a:t>
            </a:r>
            <a:r>
              <a:rPr lang="en-US" sz="2400" dirty="0">
                <a:latin typeface="Arial Narrow" panose="020B0606020202030204" pitchFamily="34" charset="0"/>
              </a:rPr>
              <a:t>in multiple files depending on the number of partitions of your RDD. If your final RDD is relatively small </a:t>
            </a:r>
            <a:r>
              <a:rPr lang="en-US" sz="2400" dirty="0" smtClean="0">
                <a:latin typeface="Arial Narrow" panose="020B0606020202030204" pitchFamily="34" charset="0"/>
              </a:rPr>
              <a:t>and you </a:t>
            </a:r>
            <a:r>
              <a:rPr lang="en-US" sz="2400" dirty="0">
                <a:latin typeface="Arial Narrow" panose="020B0606020202030204" pitchFamily="34" charset="0"/>
              </a:rPr>
              <a:t>want to store it in a single file, then you can re-partition it into a single partition (e.g., using coalesce operation</a:t>
            </a:r>
            <a:r>
              <a:rPr lang="en-US" sz="2400" dirty="0" smtClean="0">
                <a:latin typeface="Arial Narrow" panose="020B0606020202030204" pitchFamily="34" charset="0"/>
              </a:rPr>
              <a:t>) and </a:t>
            </a:r>
            <a:r>
              <a:rPr lang="en-US" sz="2400" dirty="0">
                <a:latin typeface="Arial Narrow" panose="020B0606020202030204" pitchFamily="34" charset="0"/>
              </a:rPr>
              <a:t>then use </a:t>
            </a:r>
            <a:r>
              <a:rPr lang="en-US" sz="2400" dirty="0" err="1">
                <a:latin typeface="Arial Narrow" panose="020B0606020202030204" pitchFamily="34" charset="0"/>
              </a:rPr>
              <a:t>saveAsTextFile</a:t>
            </a:r>
            <a:r>
              <a:rPr lang="en-US" sz="2400" dirty="0">
                <a:latin typeface="Arial Narrow" panose="020B0606020202030204" pitchFamily="34" charset="0"/>
              </a:rPr>
              <a:t>() operation</a:t>
            </a:r>
            <a:endParaRPr lang="en-IN" sz="2400" dirty="0">
              <a:latin typeface="Arial Narrow" panose="020B0606020202030204" pitchFamily="34" charset="0"/>
            </a:endParaRPr>
          </a:p>
        </p:txBody>
      </p:sp>
    </p:spTree>
    <p:extLst>
      <p:ext uri="{BB962C8B-B14F-4D97-AF65-F5344CB8AC3E}">
        <p14:creationId xmlns:p14="http://schemas.microsoft.com/office/powerpoint/2010/main" val="631484597"/>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Narrow" panose="020B0606020202030204" pitchFamily="34" charset="0"/>
              </a:rPr>
              <a:t>Save as Binary Sequence File</a:t>
            </a:r>
            <a:endParaRPr lang="en-IN" dirty="0">
              <a:latin typeface="Arial Narrow" panose="020B0606020202030204" pitchFamily="34" charset="0"/>
            </a:endParaRPr>
          </a:p>
        </p:txBody>
      </p:sp>
      <p:sp>
        <p:nvSpPr>
          <p:cNvPr id="3" name="Content Placeholder 2"/>
          <p:cNvSpPr>
            <a:spLocks noGrp="1"/>
          </p:cNvSpPr>
          <p:nvPr>
            <p:ph idx="1"/>
          </p:nvPr>
        </p:nvSpPr>
        <p:spPr/>
        <p:txBody>
          <a:bodyPr/>
          <a:lstStyle/>
          <a:p>
            <a:pPr algn="just"/>
            <a:r>
              <a:rPr lang="en-US" dirty="0">
                <a:latin typeface="Arial Narrow" panose="020B0606020202030204" pitchFamily="34" charset="0"/>
              </a:rPr>
              <a:t>Spark provides another operation to store results in binary format using </a:t>
            </a:r>
            <a:r>
              <a:rPr lang="en-US" dirty="0" err="1">
                <a:latin typeface="Arial Narrow" panose="020B0606020202030204" pitchFamily="34" charset="0"/>
              </a:rPr>
              <a:t>saveAsSequenceFile</a:t>
            </a:r>
            <a:r>
              <a:rPr lang="en-US" dirty="0">
                <a:latin typeface="Arial Narrow" panose="020B0606020202030204" pitchFamily="34" charset="0"/>
              </a:rPr>
              <a:t>(PATH). </a:t>
            </a:r>
            <a:endParaRPr lang="en-US" dirty="0" smtClean="0">
              <a:latin typeface="Arial Narrow" panose="020B0606020202030204" pitchFamily="34" charset="0"/>
            </a:endParaRPr>
          </a:p>
          <a:p>
            <a:pPr algn="just"/>
            <a:r>
              <a:rPr lang="en-US" dirty="0" smtClean="0">
                <a:latin typeface="Arial Narrow" panose="020B0606020202030204" pitchFamily="34" charset="0"/>
              </a:rPr>
              <a:t>A sequence </a:t>
            </a:r>
            <a:r>
              <a:rPr lang="en-US" dirty="0">
                <a:latin typeface="Arial Narrow" panose="020B0606020202030204" pitchFamily="34" charset="0"/>
              </a:rPr>
              <a:t>file is file that can be read by parallel processes. </a:t>
            </a:r>
            <a:endParaRPr lang="en-US" dirty="0" smtClean="0">
              <a:latin typeface="Arial Narrow" panose="020B0606020202030204" pitchFamily="34" charset="0"/>
            </a:endParaRPr>
          </a:p>
          <a:p>
            <a:pPr algn="just"/>
            <a:r>
              <a:rPr lang="en-US" dirty="0" smtClean="0">
                <a:latin typeface="Arial Narrow" panose="020B0606020202030204" pitchFamily="34" charset="0"/>
              </a:rPr>
              <a:t>It </a:t>
            </a:r>
            <a:r>
              <a:rPr lang="en-US" dirty="0">
                <a:latin typeface="Arial Narrow" panose="020B0606020202030204" pitchFamily="34" charset="0"/>
              </a:rPr>
              <a:t>is also possible to compress the result </a:t>
            </a:r>
            <a:r>
              <a:rPr lang="en-US" dirty="0" smtClean="0">
                <a:latin typeface="Arial Narrow" panose="020B0606020202030204" pitchFamily="34" charset="0"/>
              </a:rPr>
              <a:t>before storage</a:t>
            </a:r>
            <a:r>
              <a:rPr lang="en-US" dirty="0">
                <a:latin typeface="Arial Narrow" panose="020B0606020202030204" pitchFamily="34" charset="0"/>
              </a:rPr>
              <a:t>. </a:t>
            </a:r>
            <a:endParaRPr lang="en-US" dirty="0" smtClean="0">
              <a:latin typeface="Arial Narrow" panose="020B0606020202030204" pitchFamily="34" charset="0"/>
            </a:endParaRPr>
          </a:p>
          <a:p>
            <a:pPr algn="just"/>
            <a:r>
              <a:rPr lang="en-US" dirty="0" smtClean="0">
                <a:latin typeface="Arial Narrow" panose="020B0606020202030204" pitchFamily="34" charset="0"/>
              </a:rPr>
              <a:t>The </a:t>
            </a:r>
            <a:r>
              <a:rPr lang="en-US" dirty="0">
                <a:latin typeface="Arial Narrow" panose="020B0606020202030204" pitchFamily="34" charset="0"/>
              </a:rPr>
              <a:t>exact binary format of the file is from type of Java </a:t>
            </a:r>
            <a:r>
              <a:rPr lang="en-US" dirty="0" err="1">
                <a:latin typeface="Arial Narrow" panose="020B0606020202030204" pitchFamily="34" charset="0"/>
              </a:rPr>
              <a:t>org.apache.hadoop.io.Writable</a:t>
            </a:r>
            <a:r>
              <a:rPr lang="en-US" dirty="0">
                <a:latin typeface="Arial Narrow" panose="020B0606020202030204" pitchFamily="34" charset="0"/>
              </a:rPr>
              <a:t>.</a:t>
            </a:r>
            <a:endParaRPr lang="en-IN" dirty="0">
              <a:latin typeface="Arial Narrow" panose="020B0606020202030204" pitchFamily="34" charset="0"/>
            </a:endParaRPr>
          </a:p>
        </p:txBody>
      </p:sp>
    </p:spTree>
    <p:extLst>
      <p:ext uri="{BB962C8B-B14F-4D97-AF65-F5344CB8AC3E}">
        <p14:creationId xmlns:p14="http://schemas.microsoft.com/office/powerpoint/2010/main" val="4052758290"/>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latin typeface="Arial Narrow" panose="020B0606020202030204" pitchFamily="34" charset="0"/>
              </a:rPr>
              <a:t>Lazy Evaluations</a:t>
            </a:r>
            <a:endParaRPr lang="en-IN" dirty="0">
              <a:latin typeface="Arial Narrow" panose="020B0606020202030204" pitchFamily="34" charset="0"/>
            </a:endParaRPr>
          </a:p>
        </p:txBody>
      </p:sp>
      <p:sp>
        <p:nvSpPr>
          <p:cNvPr id="3" name="Content Placeholder 2"/>
          <p:cNvSpPr>
            <a:spLocks noGrp="1"/>
          </p:cNvSpPr>
          <p:nvPr>
            <p:ph idx="1"/>
          </p:nvPr>
        </p:nvSpPr>
        <p:spPr/>
        <p:txBody>
          <a:bodyPr>
            <a:normAutofit/>
          </a:bodyPr>
          <a:lstStyle/>
          <a:p>
            <a:pPr algn="just"/>
            <a:r>
              <a:rPr lang="en-US" dirty="0">
                <a:latin typeface="Arial Narrow" panose="020B0606020202030204" pitchFamily="34" charset="0"/>
              </a:rPr>
              <a:t>Spark uses a technique called </a:t>
            </a:r>
            <a:r>
              <a:rPr lang="en-US" b="1" dirty="0">
                <a:latin typeface="Arial Narrow" panose="020B0606020202030204" pitchFamily="34" charset="0"/>
              </a:rPr>
              <a:t>”Lazy Evaluation”, </a:t>
            </a:r>
            <a:r>
              <a:rPr lang="en-US" dirty="0">
                <a:latin typeface="Arial Narrow" panose="020B0606020202030204" pitchFamily="34" charset="0"/>
              </a:rPr>
              <a:t>which means when an execution of a data processing is </a:t>
            </a:r>
            <a:r>
              <a:rPr lang="en-US" dirty="0" smtClean="0">
                <a:latin typeface="Arial Narrow" panose="020B0606020202030204" pitchFamily="34" charset="0"/>
              </a:rPr>
              <a:t>not needed</a:t>
            </a:r>
            <a:r>
              <a:rPr lang="en-US" dirty="0">
                <a:latin typeface="Arial Narrow" panose="020B0606020202030204" pitchFamily="34" charset="0"/>
              </a:rPr>
              <a:t>, Spark will not run it</a:t>
            </a:r>
            <a:r>
              <a:rPr lang="en-US" dirty="0" smtClean="0">
                <a:latin typeface="Arial Narrow" panose="020B0606020202030204" pitchFamily="34" charset="0"/>
              </a:rPr>
              <a:t>.</a:t>
            </a:r>
          </a:p>
          <a:p>
            <a:pPr algn="just"/>
            <a:r>
              <a:rPr lang="en-US" dirty="0" smtClean="0">
                <a:latin typeface="Arial Narrow" panose="020B0606020202030204" pitchFamily="34" charset="0"/>
              </a:rPr>
              <a:t> </a:t>
            </a:r>
            <a:r>
              <a:rPr lang="en-US" dirty="0">
                <a:latin typeface="Arial Narrow" panose="020B0606020202030204" pitchFamily="34" charset="0"/>
              </a:rPr>
              <a:t>The data processing will only start when the result of the processing is required. </a:t>
            </a:r>
            <a:endParaRPr lang="en-US" dirty="0" smtClean="0">
              <a:latin typeface="Arial Narrow" panose="020B0606020202030204" pitchFamily="34" charset="0"/>
            </a:endParaRPr>
          </a:p>
          <a:p>
            <a:pPr algn="just"/>
            <a:r>
              <a:rPr lang="en-US" dirty="0" smtClean="0">
                <a:latin typeface="Arial Narrow" panose="020B0606020202030204" pitchFamily="34" charset="0"/>
              </a:rPr>
              <a:t>For example</a:t>
            </a:r>
            <a:r>
              <a:rPr lang="en-US" dirty="0">
                <a:latin typeface="Arial Narrow" panose="020B0606020202030204" pitchFamily="34" charset="0"/>
              </a:rPr>
              <a:t>, the code in Listing 1.46 will not trigger any data processing because the result of it is not requested </a:t>
            </a:r>
            <a:r>
              <a:rPr lang="en-US" dirty="0" smtClean="0">
                <a:latin typeface="Arial Narrow" panose="020B0606020202030204" pitchFamily="34" charset="0"/>
              </a:rPr>
              <a:t>by the </a:t>
            </a:r>
            <a:r>
              <a:rPr lang="en-US" dirty="0">
                <a:latin typeface="Arial Narrow" panose="020B0606020202030204" pitchFamily="34" charset="0"/>
              </a:rPr>
              <a:t>code. </a:t>
            </a:r>
            <a:r>
              <a:rPr lang="en-US" b="1" dirty="0">
                <a:latin typeface="Arial Narrow" panose="020B0606020202030204" pitchFamily="34" charset="0"/>
              </a:rPr>
              <a:t>It will only be requested and start running when, for example, there is an action operation </a:t>
            </a:r>
            <a:r>
              <a:rPr lang="en-US" b="1" dirty="0" smtClean="0">
                <a:latin typeface="Arial Narrow" panose="020B0606020202030204" pitchFamily="34" charset="0"/>
              </a:rPr>
              <a:t>like collect</a:t>
            </a:r>
            <a:r>
              <a:rPr lang="en-US" b="1" dirty="0">
                <a:latin typeface="Arial Narrow" panose="020B0606020202030204" pitchFamily="34" charset="0"/>
              </a:rPr>
              <a:t>(), count(), top(), or any others.</a:t>
            </a:r>
            <a:endParaRPr lang="en-IN" b="1" dirty="0">
              <a:latin typeface="Arial Narrow" panose="020B0606020202030204" pitchFamily="34" charset="0"/>
            </a:endParaRPr>
          </a:p>
        </p:txBody>
      </p:sp>
    </p:spTree>
    <p:extLst>
      <p:ext uri="{BB962C8B-B14F-4D97-AF65-F5344CB8AC3E}">
        <p14:creationId xmlns:p14="http://schemas.microsoft.com/office/powerpoint/2010/main" val="1374339723"/>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48320" y="1690688"/>
            <a:ext cx="11583227" cy="2601580"/>
          </a:xfrm>
          <a:prstGeom prst="rect">
            <a:avLst/>
          </a:prstGeom>
        </p:spPr>
      </p:pic>
    </p:spTree>
    <p:extLst>
      <p:ext uri="{BB962C8B-B14F-4D97-AF65-F5344CB8AC3E}">
        <p14:creationId xmlns:p14="http://schemas.microsoft.com/office/powerpoint/2010/main" val="2992856540"/>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normAutofit/>
          </a:bodyPr>
          <a:lstStyle/>
          <a:p>
            <a:pPr algn="just"/>
            <a:r>
              <a:rPr lang="en-US" b="1" dirty="0">
                <a:latin typeface="Arial Narrow" panose="020B0606020202030204" pitchFamily="34" charset="0"/>
              </a:rPr>
              <a:t>Objective</a:t>
            </a:r>
          </a:p>
          <a:p>
            <a:pPr algn="just"/>
            <a:r>
              <a:rPr lang="en-US" dirty="0">
                <a:latin typeface="Arial Narrow" panose="020B0606020202030204" pitchFamily="34" charset="0"/>
              </a:rPr>
              <a:t>Your task is to use </a:t>
            </a:r>
            <a:r>
              <a:rPr lang="en-US" dirty="0" err="1">
                <a:latin typeface="Arial Narrow" panose="020B0606020202030204" pitchFamily="34" charset="0"/>
              </a:rPr>
              <a:t>PySpark</a:t>
            </a:r>
            <a:r>
              <a:rPr lang="en-US" dirty="0">
                <a:latin typeface="Arial Narrow" panose="020B0606020202030204" pitchFamily="34" charset="0"/>
              </a:rPr>
              <a:t> RDD operations to analyze the dataset and answer the following questions:</a:t>
            </a:r>
          </a:p>
          <a:p>
            <a:r>
              <a:rPr lang="en-US" b="1" dirty="0"/>
              <a:t>Load the data into an RDD and remove the header</a:t>
            </a:r>
          </a:p>
          <a:p>
            <a:r>
              <a:rPr lang="en-US" b="1" dirty="0"/>
              <a:t>Count the number of songs</a:t>
            </a:r>
          </a:p>
          <a:p>
            <a:r>
              <a:rPr lang="en-US" b="1" dirty="0"/>
              <a:t>Count the number of songs by each artist</a:t>
            </a:r>
          </a:p>
          <a:p>
            <a:r>
              <a:rPr lang="en-US" b="1" dirty="0"/>
              <a:t>Get the distribution of songs by release year</a:t>
            </a:r>
          </a:p>
          <a:p>
            <a:endParaRPr lang="en-US" dirty="0" smtClean="0"/>
          </a:p>
          <a:p>
            <a:endParaRPr lang="en-IN" dirty="0"/>
          </a:p>
        </p:txBody>
      </p:sp>
    </p:spTree>
    <p:extLst>
      <p:ext uri="{BB962C8B-B14F-4D97-AF65-F5344CB8AC3E}">
        <p14:creationId xmlns:p14="http://schemas.microsoft.com/office/powerpoint/2010/main" val="3257271436"/>
      </p:ext>
    </p:extLst>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dirty="0"/>
          </a:p>
        </p:txBody>
      </p:sp>
      <p:pic>
        <p:nvPicPr>
          <p:cNvPr id="4" name="Picture 3"/>
          <p:cNvPicPr>
            <a:picLocks noChangeAspect="1"/>
          </p:cNvPicPr>
          <p:nvPr/>
        </p:nvPicPr>
        <p:blipFill>
          <a:blip r:embed="rId2"/>
          <a:stretch>
            <a:fillRect/>
          </a:stretch>
        </p:blipFill>
        <p:spPr>
          <a:xfrm>
            <a:off x="838200" y="735298"/>
            <a:ext cx="10994136" cy="5752005"/>
          </a:xfrm>
          <a:prstGeom prst="rect">
            <a:avLst/>
          </a:prstGeom>
        </p:spPr>
      </p:pic>
    </p:spTree>
    <p:extLst>
      <p:ext uri="{BB962C8B-B14F-4D97-AF65-F5344CB8AC3E}">
        <p14:creationId xmlns:p14="http://schemas.microsoft.com/office/powerpoint/2010/main" val="979233773"/>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a:blip r:embed="rId2"/>
          <a:stretch>
            <a:fillRect/>
          </a:stretch>
        </p:blipFill>
        <p:spPr>
          <a:xfrm>
            <a:off x="84940" y="2139696"/>
            <a:ext cx="12022119" cy="3106061"/>
          </a:xfrm>
          <a:prstGeom prst="rect">
            <a:avLst/>
          </a:prstGeom>
        </p:spPr>
      </p:pic>
    </p:spTree>
    <p:extLst>
      <p:ext uri="{BB962C8B-B14F-4D97-AF65-F5344CB8AC3E}">
        <p14:creationId xmlns:p14="http://schemas.microsoft.com/office/powerpoint/2010/main" val="3923426809"/>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a:blip r:embed="rId2"/>
          <a:stretch>
            <a:fillRect/>
          </a:stretch>
        </p:blipFill>
        <p:spPr>
          <a:xfrm>
            <a:off x="197059" y="2392553"/>
            <a:ext cx="11994942" cy="2260691"/>
          </a:xfrm>
          <a:prstGeom prst="rect">
            <a:avLst/>
          </a:prstGeom>
        </p:spPr>
      </p:pic>
    </p:spTree>
    <p:extLst>
      <p:ext uri="{BB962C8B-B14F-4D97-AF65-F5344CB8AC3E}">
        <p14:creationId xmlns:p14="http://schemas.microsoft.com/office/powerpoint/2010/main" val="26407023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19456" y="512064"/>
            <a:ext cx="11134344" cy="5664899"/>
          </a:xfrm>
        </p:spPr>
        <p:txBody>
          <a:bodyPr>
            <a:normAutofit/>
          </a:bodyPr>
          <a:lstStyle/>
          <a:p>
            <a:pPr fontAlgn="base"/>
            <a:r>
              <a:rPr lang="en-US" dirty="0">
                <a:latin typeface="Arial Narrow" panose="020B0606020202030204" pitchFamily="34" charset="0"/>
              </a:rPr>
              <a:t>Is the amount of data generated by the </a:t>
            </a:r>
            <a:r>
              <a:rPr lang="en-US" b="1" dirty="0">
                <a:latin typeface="Arial Narrow" panose="020B0606020202030204" pitchFamily="34" charset="0"/>
              </a:rPr>
              <a:t>organizations or </a:t>
            </a:r>
            <a:r>
              <a:rPr lang="en-US" b="1" dirty="0" smtClean="0">
                <a:latin typeface="Arial Narrow" panose="020B0606020202030204" pitchFamily="34" charset="0"/>
              </a:rPr>
              <a:t>individuals.</a:t>
            </a:r>
            <a:endParaRPr lang="en-US" dirty="0">
              <a:latin typeface="Arial Narrow" panose="020B0606020202030204" pitchFamily="34" charset="0"/>
            </a:endParaRPr>
          </a:p>
          <a:p>
            <a:pPr fontAlgn="base"/>
            <a:r>
              <a:rPr lang="en-US" dirty="0">
                <a:latin typeface="Arial Narrow" panose="020B0606020202030204" pitchFamily="34" charset="0"/>
              </a:rPr>
              <a:t>Today the volume of data in most organizations is approaching </a:t>
            </a:r>
            <a:r>
              <a:rPr lang="en-US" b="1" dirty="0" err="1" smtClean="0">
                <a:latin typeface="Arial Narrow" panose="020B0606020202030204" pitchFamily="34" charset="0"/>
              </a:rPr>
              <a:t>exabytes</a:t>
            </a:r>
            <a:r>
              <a:rPr lang="en-US" b="1" dirty="0" smtClean="0">
                <a:latin typeface="Arial Narrow" panose="020B0606020202030204" pitchFamily="34" charset="0"/>
              </a:rPr>
              <a:t>.</a:t>
            </a:r>
            <a:endParaRPr lang="en-US" dirty="0">
              <a:latin typeface="Arial Narrow" panose="020B0606020202030204" pitchFamily="34" charset="0"/>
            </a:endParaRPr>
          </a:p>
          <a:p>
            <a:pPr fontAlgn="base"/>
            <a:r>
              <a:rPr lang="en-US" dirty="0">
                <a:latin typeface="Arial Narrow" panose="020B0606020202030204" pitchFamily="34" charset="0"/>
              </a:rPr>
              <a:t>Some experts predict the volume of data to </a:t>
            </a:r>
            <a:r>
              <a:rPr lang="en-US" b="1" dirty="0">
                <a:latin typeface="Arial Narrow" panose="020B0606020202030204" pitchFamily="34" charset="0"/>
              </a:rPr>
              <a:t>reach zettabytes </a:t>
            </a:r>
            <a:r>
              <a:rPr lang="en-US" dirty="0">
                <a:latin typeface="Arial Narrow" panose="020B0606020202030204" pitchFamily="34" charset="0"/>
              </a:rPr>
              <a:t>in the coming </a:t>
            </a:r>
            <a:r>
              <a:rPr lang="en-US" dirty="0" smtClean="0">
                <a:latin typeface="Arial Narrow" panose="020B0606020202030204" pitchFamily="34" charset="0"/>
              </a:rPr>
              <a:t>years.</a:t>
            </a:r>
            <a:endParaRPr lang="en-US" dirty="0">
              <a:latin typeface="Arial Narrow" panose="020B0606020202030204" pitchFamily="34" charset="0"/>
            </a:endParaRPr>
          </a:p>
          <a:p>
            <a:pPr fontAlgn="base"/>
            <a:r>
              <a:rPr lang="en-US" dirty="0">
                <a:latin typeface="Arial Narrow" panose="020B0606020202030204" pitchFamily="34" charset="0"/>
              </a:rPr>
              <a:t>Organizations are doing their best to handle this </a:t>
            </a:r>
            <a:r>
              <a:rPr lang="en-US" b="1" dirty="0">
                <a:latin typeface="Arial Narrow" panose="020B0606020202030204" pitchFamily="34" charset="0"/>
              </a:rPr>
              <a:t>ever-increasing volume of </a:t>
            </a:r>
            <a:r>
              <a:rPr lang="en-US" b="1" dirty="0" smtClean="0">
                <a:latin typeface="Arial Narrow" panose="020B0606020202030204" pitchFamily="34" charset="0"/>
              </a:rPr>
              <a:t>data.</a:t>
            </a:r>
            <a:r>
              <a:rPr lang="en-US" b="1" dirty="0">
                <a:latin typeface="Arial Narrow" panose="020B0606020202030204" pitchFamily="34" charset="0"/>
              </a:rPr>
              <a:t> </a:t>
            </a:r>
            <a:endParaRPr lang="en-US" dirty="0">
              <a:latin typeface="Arial Narrow" panose="020B0606020202030204" pitchFamily="34" charset="0"/>
            </a:endParaRPr>
          </a:p>
          <a:p>
            <a:pPr fontAlgn="base"/>
            <a:r>
              <a:rPr lang="en-US" dirty="0">
                <a:latin typeface="Arial Narrow" panose="020B0606020202030204" pitchFamily="34" charset="0"/>
              </a:rPr>
              <a:t>For example, according to </a:t>
            </a:r>
            <a:r>
              <a:rPr lang="en-US" b="1" dirty="0">
                <a:latin typeface="Arial Narrow" panose="020B0606020202030204" pitchFamily="34" charset="0"/>
              </a:rPr>
              <a:t>IBM over 2.7 </a:t>
            </a:r>
            <a:r>
              <a:rPr lang="en-US" b="1" dirty="0" err="1">
                <a:latin typeface="Arial Narrow" panose="020B0606020202030204" pitchFamily="34" charset="0"/>
              </a:rPr>
              <a:t>zetabytes</a:t>
            </a:r>
            <a:r>
              <a:rPr lang="en-US" b="1" dirty="0">
                <a:latin typeface="Arial Narrow" panose="020B0606020202030204" pitchFamily="34" charset="0"/>
              </a:rPr>
              <a:t> </a:t>
            </a:r>
            <a:r>
              <a:rPr lang="en-US" dirty="0">
                <a:latin typeface="Arial Narrow" panose="020B0606020202030204" pitchFamily="34" charset="0"/>
              </a:rPr>
              <a:t>of data is present in the digital universe </a:t>
            </a:r>
            <a:r>
              <a:rPr lang="en-US" dirty="0" smtClean="0">
                <a:latin typeface="Arial Narrow" panose="020B0606020202030204" pitchFamily="34" charset="0"/>
              </a:rPr>
              <a:t>today.</a:t>
            </a:r>
            <a:endParaRPr lang="en-US" dirty="0">
              <a:latin typeface="Arial Narrow" panose="020B0606020202030204" pitchFamily="34" charset="0"/>
            </a:endParaRPr>
          </a:p>
          <a:p>
            <a:pPr fontAlgn="base"/>
            <a:r>
              <a:rPr lang="en-US" dirty="0">
                <a:latin typeface="Arial Narrow" panose="020B0606020202030204" pitchFamily="34" charset="0"/>
              </a:rPr>
              <a:t>Every minute over </a:t>
            </a:r>
            <a:r>
              <a:rPr lang="en-US" b="1" dirty="0">
                <a:latin typeface="Arial Narrow" panose="020B0606020202030204" pitchFamily="34" charset="0"/>
              </a:rPr>
              <a:t>571 new websites </a:t>
            </a:r>
            <a:r>
              <a:rPr lang="en-US" dirty="0">
                <a:latin typeface="Arial Narrow" panose="020B0606020202030204" pitchFamily="34" charset="0"/>
              </a:rPr>
              <a:t>are being </a:t>
            </a:r>
            <a:r>
              <a:rPr lang="en-US" dirty="0" smtClean="0">
                <a:latin typeface="Arial Narrow" panose="020B0606020202030204" pitchFamily="34" charset="0"/>
              </a:rPr>
              <a:t>created.</a:t>
            </a:r>
            <a:endParaRPr lang="en-US" dirty="0">
              <a:latin typeface="Arial Narrow" panose="020B0606020202030204" pitchFamily="34" charset="0"/>
            </a:endParaRPr>
          </a:p>
          <a:p>
            <a:pPr fontAlgn="base"/>
            <a:r>
              <a:rPr lang="en-US" dirty="0">
                <a:latin typeface="Arial Narrow" panose="020B0606020202030204" pitchFamily="34" charset="0"/>
              </a:rPr>
              <a:t>IDC estimates that by 2020, online business transactions will reach up to 450 billion per </a:t>
            </a:r>
            <a:r>
              <a:rPr lang="en-US" dirty="0" smtClean="0">
                <a:latin typeface="Arial Narrow" panose="020B0606020202030204" pitchFamily="34" charset="0"/>
              </a:rPr>
              <a:t>day.</a:t>
            </a:r>
            <a:endParaRPr lang="en-US" dirty="0">
              <a:latin typeface="Arial Narrow" panose="020B0606020202030204" pitchFamily="34" charset="0"/>
            </a:endParaRPr>
          </a:p>
          <a:p>
            <a:endParaRPr lang="en-IN" dirty="0"/>
          </a:p>
        </p:txBody>
      </p:sp>
    </p:spTree>
    <p:extLst>
      <p:ext uri="{BB962C8B-B14F-4D97-AF65-F5344CB8AC3E}">
        <p14:creationId xmlns:p14="http://schemas.microsoft.com/office/powerpoint/2010/main" val="362228916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662546" y="555622"/>
            <a:ext cx="8461722" cy="5687843"/>
          </a:xfrm>
          <a:prstGeom prst="rect">
            <a:avLst/>
          </a:prstGeom>
        </p:spPr>
      </p:pic>
    </p:spTree>
    <p:extLst>
      <p:ext uri="{BB962C8B-B14F-4D97-AF65-F5344CB8AC3E}">
        <p14:creationId xmlns:p14="http://schemas.microsoft.com/office/powerpoint/2010/main" val="390470013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5320" y="-131273"/>
            <a:ext cx="10515600" cy="1325563"/>
          </a:xfrm>
        </p:spPr>
        <p:txBody>
          <a:bodyPr/>
          <a:lstStyle/>
          <a:p>
            <a:r>
              <a:rPr lang="en-IN" b="1" dirty="0">
                <a:latin typeface="Arial Narrow" panose="020B0606020202030204" pitchFamily="34" charset="0"/>
              </a:rPr>
              <a:t>Variety</a:t>
            </a:r>
          </a:p>
        </p:txBody>
      </p:sp>
      <p:sp>
        <p:nvSpPr>
          <p:cNvPr id="3" name="Content Placeholder 2"/>
          <p:cNvSpPr>
            <a:spLocks noGrp="1"/>
          </p:cNvSpPr>
          <p:nvPr>
            <p:ph idx="1"/>
          </p:nvPr>
        </p:nvSpPr>
        <p:spPr>
          <a:xfrm>
            <a:off x="655320" y="916086"/>
            <a:ext cx="10515600" cy="4351338"/>
          </a:xfrm>
        </p:spPr>
        <p:txBody>
          <a:bodyPr/>
          <a:lstStyle/>
          <a:p>
            <a:pPr algn="just"/>
            <a:r>
              <a:rPr lang="en-IN" dirty="0" smtClean="0">
                <a:latin typeface="Arial Narrow" panose="020B0606020202030204" pitchFamily="34" charset="0"/>
              </a:rPr>
              <a:t>Big Data is generated in </a:t>
            </a:r>
            <a:r>
              <a:rPr lang="en-IN" b="1" dirty="0" smtClean="0">
                <a:latin typeface="Arial Narrow" panose="020B0606020202030204" pitchFamily="34" charset="0"/>
              </a:rPr>
              <a:t>multiple varieties</a:t>
            </a:r>
            <a:r>
              <a:rPr lang="en-IN" dirty="0" smtClean="0">
                <a:latin typeface="Arial Narrow" panose="020B0606020202030204" pitchFamily="34" charset="0"/>
              </a:rPr>
              <a:t>.</a:t>
            </a:r>
          </a:p>
          <a:p>
            <a:pPr algn="just"/>
            <a:r>
              <a:rPr lang="en-IN" dirty="0" smtClean="0">
                <a:latin typeface="Arial Narrow" panose="020B0606020202030204" pitchFamily="34" charset="0"/>
              </a:rPr>
              <a:t>Compared to the traditional </a:t>
            </a:r>
            <a:r>
              <a:rPr lang="en-IN" dirty="0">
                <a:latin typeface="Arial Narrow" panose="020B0606020202030204" pitchFamily="34" charset="0"/>
              </a:rPr>
              <a:t>data </a:t>
            </a:r>
            <a:r>
              <a:rPr lang="en-IN" dirty="0" smtClean="0">
                <a:latin typeface="Arial Narrow" panose="020B0606020202030204" pitchFamily="34" charset="0"/>
              </a:rPr>
              <a:t>like </a:t>
            </a:r>
            <a:r>
              <a:rPr lang="en-IN" b="1" dirty="0" smtClean="0">
                <a:latin typeface="Arial Narrow" panose="020B0606020202030204" pitchFamily="34" charset="0"/>
              </a:rPr>
              <a:t>phone numbers and addresses</a:t>
            </a:r>
            <a:r>
              <a:rPr lang="en-IN" dirty="0">
                <a:latin typeface="Arial Narrow" panose="020B0606020202030204" pitchFamily="34" charset="0"/>
              </a:rPr>
              <a:t>, </a:t>
            </a:r>
            <a:r>
              <a:rPr lang="en-IN" dirty="0" smtClean="0">
                <a:latin typeface="Arial Narrow" panose="020B0606020202030204" pitchFamily="34" charset="0"/>
              </a:rPr>
              <a:t>the latest trend of data is in the form of </a:t>
            </a:r>
            <a:r>
              <a:rPr lang="en-IN" b="1" dirty="0" smtClean="0">
                <a:latin typeface="Arial Narrow" panose="020B0606020202030204" pitchFamily="34" charset="0"/>
              </a:rPr>
              <a:t>photos, videos, and audios </a:t>
            </a:r>
            <a:r>
              <a:rPr lang="en-IN" dirty="0" smtClean="0">
                <a:latin typeface="Arial Narrow" panose="020B0606020202030204" pitchFamily="34" charset="0"/>
              </a:rPr>
              <a:t>and many more</a:t>
            </a:r>
            <a:r>
              <a:rPr lang="en-IN" dirty="0">
                <a:latin typeface="Arial Narrow" panose="020B0606020202030204" pitchFamily="34" charset="0"/>
              </a:rPr>
              <a:t>, </a:t>
            </a:r>
            <a:r>
              <a:rPr lang="en-IN" dirty="0" smtClean="0">
                <a:latin typeface="Arial Narrow" panose="020B0606020202030204" pitchFamily="34" charset="0"/>
              </a:rPr>
              <a:t>making about </a:t>
            </a:r>
            <a:r>
              <a:rPr lang="en-IN" b="1" dirty="0" smtClean="0">
                <a:latin typeface="Arial Narrow" panose="020B0606020202030204" pitchFamily="34" charset="0"/>
              </a:rPr>
              <a:t>80% of the data to be completely unstructured</a:t>
            </a:r>
            <a:r>
              <a:rPr lang="en-IN" dirty="0" smtClean="0">
                <a:latin typeface="Arial Narrow" panose="020B0606020202030204" pitchFamily="34" charset="0"/>
              </a:rPr>
              <a:t>.</a:t>
            </a:r>
          </a:p>
          <a:p>
            <a:pPr algn="just"/>
            <a:r>
              <a:rPr lang="en-US" dirty="0">
                <a:latin typeface="Arial Narrow" panose="020B0606020202030204" pitchFamily="34" charset="0"/>
              </a:rPr>
              <a:t>Even a single source can generate data in varied formats for example, </a:t>
            </a:r>
            <a:r>
              <a:rPr lang="en-US" b="1" dirty="0">
                <a:latin typeface="Arial Narrow" panose="020B0606020202030204" pitchFamily="34" charset="0"/>
              </a:rPr>
              <a:t>GPS and Social networking sites such as </a:t>
            </a:r>
            <a:r>
              <a:rPr lang="en-US" b="1" dirty="0" err="1">
                <a:latin typeface="Arial Narrow" panose="020B0606020202030204" pitchFamily="34" charset="0"/>
              </a:rPr>
              <a:t>facebook</a:t>
            </a:r>
            <a:r>
              <a:rPr lang="en-US" b="1" dirty="0">
                <a:latin typeface="Arial Narrow" panose="020B0606020202030204" pitchFamily="34" charset="0"/>
              </a:rPr>
              <a:t> , produce data all types, including text, images, videos etc.</a:t>
            </a:r>
          </a:p>
          <a:p>
            <a:pPr algn="just"/>
            <a:endParaRPr lang="en-IN" dirty="0">
              <a:latin typeface="Arial Narrow" panose="020B0606020202030204" pitchFamily="34" charset="0"/>
            </a:endParaRPr>
          </a:p>
        </p:txBody>
      </p:sp>
      <p:pic>
        <p:nvPicPr>
          <p:cNvPr id="4" name="Picture 3"/>
          <p:cNvPicPr>
            <a:picLocks noChangeAspect="1"/>
          </p:cNvPicPr>
          <p:nvPr/>
        </p:nvPicPr>
        <p:blipFill>
          <a:blip r:embed="rId2"/>
          <a:stretch>
            <a:fillRect/>
          </a:stretch>
        </p:blipFill>
        <p:spPr>
          <a:xfrm>
            <a:off x="7804370" y="3790047"/>
            <a:ext cx="4387630" cy="2954753"/>
          </a:xfrm>
          <a:prstGeom prst="rect">
            <a:avLst/>
          </a:prstGeom>
        </p:spPr>
      </p:pic>
    </p:spTree>
    <p:extLst>
      <p:ext uri="{BB962C8B-B14F-4D97-AF65-F5344CB8AC3E}">
        <p14:creationId xmlns:p14="http://schemas.microsoft.com/office/powerpoint/2010/main" val="335854019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Arial Narrow" panose="020B0606020202030204" pitchFamily="34" charset="0"/>
              </a:rPr>
              <a:t>Content Outline</a:t>
            </a:r>
            <a:endParaRPr lang="en-IN" b="1" dirty="0">
              <a:latin typeface="Arial Narrow" panose="020B0606020202030204" pitchFamily="34" charset="0"/>
            </a:endParaRPr>
          </a:p>
        </p:txBody>
      </p:sp>
      <p:sp>
        <p:nvSpPr>
          <p:cNvPr id="3" name="Content Placeholder 2"/>
          <p:cNvSpPr>
            <a:spLocks noGrp="1"/>
          </p:cNvSpPr>
          <p:nvPr>
            <p:ph idx="1"/>
          </p:nvPr>
        </p:nvSpPr>
        <p:spPr/>
        <p:txBody>
          <a:bodyPr/>
          <a:lstStyle/>
          <a:p>
            <a:pPr lvl="0"/>
            <a:r>
              <a:rPr lang="en-US" dirty="0">
                <a:latin typeface="Arial Narrow" panose="020B0606020202030204" pitchFamily="34" charset="0"/>
              </a:rPr>
              <a:t>Introduction to Big Data Analytics. </a:t>
            </a:r>
            <a:endParaRPr lang="en-IN" dirty="0">
              <a:latin typeface="Arial Narrow" panose="020B0606020202030204" pitchFamily="34" charset="0"/>
            </a:endParaRPr>
          </a:p>
          <a:p>
            <a:pPr lvl="0"/>
            <a:r>
              <a:rPr lang="en-US" dirty="0">
                <a:latin typeface="Arial Narrow" panose="020B0606020202030204" pitchFamily="34" charset="0"/>
              </a:rPr>
              <a:t>Introduction to Apache Hadoop and </a:t>
            </a:r>
            <a:r>
              <a:rPr lang="en-US" dirty="0" err="1">
                <a:latin typeface="Arial Narrow" panose="020B0606020202030204" pitchFamily="34" charset="0"/>
              </a:rPr>
              <a:t>MapReduce</a:t>
            </a:r>
            <a:endParaRPr lang="en-IN" dirty="0">
              <a:latin typeface="Arial Narrow" panose="020B0606020202030204" pitchFamily="34" charset="0"/>
            </a:endParaRPr>
          </a:p>
          <a:p>
            <a:pPr lvl="0"/>
            <a:r>
              <a:rPr lang="en-US" dirty="0">
                <a:latin typeface="Arial Narrow" panose="020B0606020202030204" pitchFamily="34" charset="0"/>
              </a:rPr>
              <a:t>Apache Spark</a:t>
            </a:r>
            <a:endParaRPr lang="en-IN" dirty="0">
              <a:latin typeface="Arial Narrow" panose="020B0606020202030204" pitchFamily="34" charset="0"/>
            </a:endParaRPr>
          </a:p>
          <a:p>
            <a:pPr lvl="0"/>
            <a:r>
              <a:rPr lang="en-US" dirty="0">
                <a:latin typeface="Arial Narrow" panose="020B0606020202030204" pitchFamily="34" charset="0"/>
              </a:rPr>
              <a:t>Spark programming. (Python and </a:t>
            </a:r>
            <a:r>
              <a:rPr lang="en-US" dirty="0" err="1">
                <a:latin typeface="Arial Narrow" panose="020B0606020202030204" pitchFamily="34" charset="0"/>
              </a:rPr>
              <a:t>PySpark</a:t>
            </a:r>
            <a:r>
              <a:rPr lang="en-US" dirty="0">
                <a:latin typeface="Arial Narrow" panose="020B0606020202030204" pitchFamily="34" charset="0"/>
              </a:rPr>
              <a:t>)</a:t>
            </a:r>
            <a:endParaRPr lang="en-IN" dirty="0">
              <a:latin typeface="Arial Narrow" panose="020B0606020202030204" pitchFamily="34" charset="0"/>
            </a:endParaRPr>
          </a:p>
          <a:p>
            <a:pPr lvl="0"/>
            <a:r>
              <a:rPr lang="en-US" dirty="0">
                <a:latin typeface="Arial Narrow" panose="020B0606020202030204" pitchFamily="34" charset="0"/>
              </a:rPr>
              <a:t>Spark - Resilient Distributed Dataset (RDDs)</a:t>
            </a:r>
            <a:endParaRPr lang="en-IN" dirty="0">
              <a:latin typeface="Arial Narrow" panose="020B0606020202030204" pitchFamily="34" charset="0"/>
            </a:endParaRPr>
          </a:p>
          <a:p>
            <a:endParaRPr lang="en-IN" dirty="0"/>
          </a:p>
        </p:txBody>
      </p:sp>
    </p:spTree>
    <p:extLst>
      <p:ext uri="{BB962C8B-B14F-4D97-AF65-F5344CB8AC3E}">
        <p14:creationId xmlns:p14="http://schemas.microsoft.com/office/powerpoint/2010/main" val="401433011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0456" y="-45403"/>
            <a:ext cx="10515600" cy="1325563"/>
          </a:xfrm>
        </p:spPr>
        <p:txBody>
          <a:bodyPr/>
          <a:lstStyle/>
          <a:p>
            <a:r>
              <a:rPr lang="en-IN" b="1" dirty="0">
                <a:latin typeface="Arial Narrow" panose="020B0606020202030204" pitchFamily="34" charset="0"/>
              </a:rPr>
              <a:t>Veracity</a:t>
            </a:r>
          </a:p>
        </p:txBody>
      </p:sp>
      <p:sp>
        <p:nvSpPr>
          <p:cNvPr id="3" name="Content Placeholder 2"/>
          <p:cNvSpPr>
            <a:spLocks noGrp="1"/>
          </p:cNvSpPr>
          <p:nvPr>
            <p:ph idx="1"/>
          </p:nvPr>
        </p:nvSpPr>
        <p:spPr>
          <a:xfrm>
            <a:off x="0" y="1280160"/>
            <a:ext cx="11353800" cy="5577839"/>
          </a:xfrm>
        </p:spPr>
        <p:txBody>
          <a:bodyPr>
            <a:normAutofit lnSpcReduction="10000"/>
          </a:bodyPr>
          <a:lstStyle/>
          <a:p>
            <a:r>
              <a:rPr lang="en-IN" dirty="0" smtClean="0">
                <a:latin typeface="Arial Narrow" panose="020B0606020202030204" pitchFamily="34" charset="0"/>
              </a:rPr>
              <a:t>Veracity basically means the </a:t>
            </a:r>
            <a:r>
              <a:rPr lang="en-IN" b="1" dirty="0" smtClean="0">
                <a:latin typeface="Arial Narrow" panose="020B0606020202030204" pitchFamily="34" charset="0"/>
              </a:rPr>
              <a:t>degree of </a:t>
            </a:r>
            <a:r>
              <a:rPr lang="en-IN" b="1" dirty="0">
                <a:latin typeface="Arial Narrow" panose="020B0606020202030204" pitchFamily="34" charset="0"/>
              </a:rPr>
              <a:t>reliability that </a:t>
            </a:r>
            <a:r>
              <a:rPr lang="en-IN" b="1" dirty="0" smtClean="0">
                <a:latin typeface="Arial Narrow" panose="020B0606020202030204" pitchFamily="34" charset="0"/>
              </a:rPr>
              <a:t>the data has to offer</a:t>
            </a:r>
            <a:r>
              <a:rPr lang="en-IN" dirty="0" smtClean="0">
                <a:latin typeface="Arial Narrow" panose="020B0606020202030204" pitchFamily="34" charset="0"/>
              </a:rPr>
              <a:t>.</a:t>
            </a:r>
          </a:p>
          <a:p>
            <a:pPr fontAlgn="base"/>
            <a:r>
              <a:rPr lang="en-US" dirty="0">
                <a:latin typeface="Arial Narrow" panose="020B0606020202030204" pitchFamily="34" charset="0"/>
              </a:rPr>
              <a:t>Veracity generally refers to the </a:t>
            </a:r>
            <a:r>
              <a:rPr lang="en-US" b="1" dirty="0">
                <a:latin typeface="Arial Narrow" panose="020B0606020202030204" pitchFamily="34" charset="0"/>
              </a:rPr>
              <a:t>uncertainty of data </a:t>
            </a:r>
            <a:r>
              <a:rPr lang="en-US" dirty="0" err="1">
                <a:latin typeface="Arial Narrow" panose="020B0606020202030204" pitchFamily="34" charset="0"/>
              </a:rPr>
              <a:t>ie</a:t>
            </a:r>
            <a:r>
              <a:rPr lang="en-US" dirty="0">
                <a:latin typeface="Arial Narrow" panose="020B0606020202030204" pitchFamily="34" charset="0"/>
              </a:rPr>
              <a:t>) whether the obtained </a:t>
            </a:r>
            <a:r>
              <a:rPr lang="en-US" b="1" dirty="0">
                <a:latin typeface="Arial Narrow" panose="020B0606020202030204" pitchFamily="34" charset="0"/>
              </a:rPr>
              <a:t>data is correct or consistent</a:t>
            </a:r>
          </a:p>
          <a:p>
            <a:pPr fontAlgn="base"/>
            <a:r>
              <a:rPr lang="en-US" dirty="0">
                <a:latin typeface="Arial Narrow" panose="020B0606020202030204" pitchFamily="34" charset="0"/>
              </a:rPr>
              <a:t>Out of the huge amount of data that is generated in almost every process, only the </a:t>
            </a:r>
            <a:r>
              <a:rPr lang="en-US" b="1" dirty="0">
                <a:latin typeface="Arial Narrow" panose="020B0606020202030204" pitchFamily="34" charset="0"/>
              </a:rPr>
              <a:t>data that is correct and consistent can be used for further analysis</a:t>
            </a:r>
          </a:p>
          <a:p>
            <a:pPr fontAlgn="base"/>
            <a:r>
              <a:rPr lang="en-US" dirty="0">
                <a:latin typeface="Arial Narrow" panose="020B0606020202030204" pitchFamily="34" charset="0"/>
              </a:rPr>
              <a:t>Data when </a:t>
            </a:r>
            <a:r>
              <a:rPr lang="en-US" b="1" dirty="0">
                <a:latin typeface="Arial Narrow" panose="020B0606020202030204" pitchFamily="34" charset="0"/>
              </a:rPr>
              <a:t>processed</a:t>
            </a:r>
            <a:r>
              <a:rPr lang="en-US" dirty="0">
                <a:latin typeface="Arial Narrow" panose="020B0606020202030204" pitchFamily="34" charset="0"/>
              </a:rPr>
              <a:t> becomes information, however a lot of effort goes in processing the data</a:t>
            </a:r>
          </a:p>
          <a:p>
            <a:pPr fontAlgn="base"/>
            <a:r>
              <a:rPr lang="en-US" dirty="0">
                <a:latin typeface="Arial Narrow" panose="020B0606020202030204" pitchFamily="34" charset="0"/>
              </a:rPr>
              <a:t>Big data, especially in the </a:t>
            </a:r>
            <a:r>
              <a:rPr lang="en-US" b="1" dirty="0">
                <a:latin typeface="Arial Narrow" panose="020B0606020202030204" pitchFamily="34" charset="0"/>
              </a:rPr>
              <a:t>unstructured and semi-structured forms </a:t>
            </a:r>
            <a:r>
              <a:rPr lang="en-US" dirty="0">
                <a:latin typeface="Arial Narrow" panose="020B0606020202030204" pitchFamily="34" charset="0"/>
              </a:rPr>
              <a:t>is messy in nature and it takes a good amount of time and expertise to clean that data and make it suitable for analysis</a:t>
            </a:r>
          </a:p>
          <a:p>
            <a:r>
              <a:rPr lang="en-IN" dirty="0" smtClean="0">
                <a:latin typeface="Arial Narrow" panose="020B0606020202030204" pitchFamily="34" charset="0"/>
              </a:rPr>
              <a:t>Since a major part </a:t>
            </a:r>
            <a:r>
              <a:rPr lang="en-IN" dirty="0">
                <a:latin typeface="Arial Narrow" panose="020B0606020202030204" pitchFamily="34" charset="0"/>
              </a:rPr>
              <a:t>of </a:t>
            </a:r>
            <a:r>
              <a:rPr lang="en-IN" dirty="0" smtClean="0">
                <a:latin typeface="Arial Narrow" panose="020B0606020202030204" pitchFamily="34" charset="0"/>
              </a:rPr>
              <a:t>the data is </a:t>
            </a:r>
            <a:r>
              <a:rPr lang="en-IN" b="1" dirty="0" smtClean="0">
                <a:latin typeface="Arial Narrow" panose="020B0606020202030204" pitchFamily="34" charset="0"/>
              </a:rPr>
              <a:t>unstructured and irrelevant</a:t>
            </a:r>
            <a:r>
              <a:rPr lang="en-IN" dirty="0" smtClean="0">
                <a:latin typeface="Arial Narrow" panose="020B0606020202030204" pitchFamily="34" charset="0"/>
              </a:rPr>
              <a:t>, Big Data needs to find an alternate way to </a:t>
            </a:r>
            <a:r>
              <a:rPr lang="en-IN" b="1" dirty="0" smtClean="0">
                <a:latin typeface="Arial Narrow" panose="020B0606020202030204" pitchFamily="34" charset="0"/>
              </a:rPr>
              <a:t>filter them or to translate them out as the data is crucial in business developments</a:t>
            </a:r>
            <a:endParaRPr lang="en-IN" b="1" dirty="0">
              <a:latin typeface="Arial Narrow" panose="020B0606020202030204" pitchFamily="34" charset="0"/>
            </a:endParaRPr>
          </a:p>
        </p:txBody>
      </p:sp>
    </p:spTree>
    <p:extLst>
      <p:ext uri="{BB962C8B-B14F-4D97-AF65-F5344CB8AC3E}">
        <p14:creationId xmlns:p14="http://schemas.microsoft.com/office/powerpoint/2010/main" val="84369387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latin typeface="Arial Narrow" panose="020B0606020202030204" pitchFamily="34" charset="0"/>
              </a:rPr>
              <a:t>Value</a:t>
            </a:r>
          </a:p>
        </p:txBody>
      </p:sp>
      <p:sp>
        <p:nvSpPr>
          <p:cNvPr id="3" name="Content Placeholder 2"/>
          <p:cNvSpPr>
            <a:spLocks noGrp="1"/>
          </p:cNvSpPr>
          <p:nvPr>
            <p:ph idx="1"/>
          </p:nvPr>
        </p:nvSpPr>
        <p:spPr/>
        <p:txBody>
          <a:bodyPr/>
          <a:lstStyle/>
          <a:p>
            <a:r>
              <a:rPr lang="en-IN" dirty="0">
                <a:latin typeface="Arial Narrow" panose="020B0606020202030204" pitchFamily="34" charset="0"/>
              </a:rPr>
              <a:t>Value is </a:t>
            </a:r>
            <a:r>
              <a:rPr lang="en-IN" dirty="0" smtClean="0">
                <a:latin typeface="Arial Narrow" panose="020B0606020202030204" pitchFamily="34" charset="0"/>
              </a:rPr>
              <a:t>the major </a:t>
            </a:r>
            <a:r>
              <a:rPr lang="en-IN" dirty="0">
                <a:latin typeface="Arial Narrow" panose="020B0606020202030204" pitchFamily="34" charset="0"/>
              </a:rPr>
              <a:t>issue </a:t>
            </a:r>
            <a:r>
              <a:rPr lang="en-IN" dirty="0" smtClean="0">
                <a:latin typeface="Arial Narrow" panose="020B0606020202030204" pitchFamily="34" charset="0"/>
              </a:rPr>
              <a:t>that we need to concentrate on</a:t>
            </a:r>
            <a:r>
              <a:rPr lang="en-IN" dirty="0">
                <a:latin typeface="Arial Narrow" panose="020B0606020202030204" pitchFamily="34" charset="0"/>
              </a:rPr>
              <a:t>. It </a:t>
            </a:r>
            <a:r>
              <a:rPr lang="en-IN" dirty="0" smtClean="0">
                <a:latin typeface="Arial Narrow" panose="020B0606020202030204" pitchFamily="34" charset="0"/>
              </a:rPr>
              <a:t>is not </a:t>
            </a:r>
            <a:r>
              <a:rPr lang="en-IN" dirty="0">
                <a:latin typeface="Arial Narrow" panose="020B0606020202030204" pitchFamily="34" charset="0"/>
              </a:rPr>
              <a:t>just </a:t>
            </a:r>
            <a:r>
              <a:rPr lang="en-IN" dirty="0" smtClean="0">
                <a:latin typeface="Arial Narrow" panose="020B0606020202030204" pitchFamily="34" charset="0"/>
              </a:rPr>
              <a:t>the amount </a:t>
            </a:r>
            <a:r>
              <a:rPr lang="en-IN" dirty="0">
                <a:latin typeface="Arial Narrow" panose="020B0606020202030204" pitchFamily="34" charset="0"/>
              </a:rPr>
              <a:t>of data </a:t>
            </a:r>
            <a:r>
              <a:rPr lang="en-IN" dirty="0" smtClean="0">
                <a:latin typeface="Arial Narrow" panose="020B0606020202030204" pitchFamily="34" charset="0"/>
              </a:rPr>
              <a:t>that we store or </a:t>
            </a:r>
            <a:r>
              <a:rPr lang="en-IN" dirty="0">
                <a:latin typeface="Arial Narrow" panose="020B0606020202030204" pitchFamily="34" charset="0"/>
              </a:rPr>
              <a:t>process. </a:t>
            </a:r>
            <a:endParaRPr lang="en-IN" dirty="0" smtClean="0">
              <a:latin typeface="Arial Narrow" panose="020B0606020202030204" pitchFamily="34" charset="0"/>
            </a:endParaRPr>
          </a:p>
          <a:p>
            <a:r>
              <a:rPr lang="en-IN" dirty="0" smtClean="0">
                <a:latin typeface="Arial Narrow" panose="020B0606020202030204" pitchFamily="34" charset="0"/>
              </a:rPr>
              <a:t>It is actually the </a:t>
            </a:r>
            <a:r>
              <a:rPr lang="en-IN" b="1" dirty="0" smtClean="0">
                <a:latin typeface="Arial Narrow" panose="020B0606020202030204" pitchFamily="34" charset="0"/>
              </a:rPr>
              <a:t>amount of valuable</a:t>
            </a:r>
            <a:r>
              <a:rPr lang="en-IN" b="1" dirty="0">
                <a:latin typeface="Arial Narrow" panose="020B0606020202030204" pitchFamily="34" charset="0"/>
              </a:rPr>
              <a:t>, </a:t>
            </a:r>
            <a:r>
              <a:rPr lang="en-IN" b="1" dirty="0" smtClean="0">
                <a:latin typeface="Arial Narrow" panose="020B0606020202030204" pitchFamily="34" charset="0"/>
              </a:rPr>
              <a:t>reliable and trustworthy data </a:t>
            </a:r>
            <a:r>
              <a:rPr lang="en-IN" dirty="0" smtClean="0">
                <a:latin typeface="Arial Narrow" panose="020B0606020202030204" pitchFamily="34" charset="0"/>
              </a:rPr>
              <a:t>that needs to be stored, processed</a:t>
            </a:r>
            <a:r>
              <a:rPr lang="en-IN" dirty="0">
                <a:latin typeface="Arial Narrow" panose="020B0606020202030204" pitchFamily="34" charset="0"/>
              </a:rPr>
              <a:t>, </a:t>
            </a:r>
            <a:r>
              <a:rPr lang="en-IN" dirty="0" smtClean="0">
                <a:latin typeface="Arial Narrow" panose="020B0606020202030204" pitchFamily="34" charset="0"/>
              </a:rPr>
              <a:t>analysed to find insights</a:t>
            </a:r>
            <a:r>
              <a:rPr lang="en-IN" dirty="0">
                <a:latin typeface="Arial Narrow" panose="020B0606020202030204" pitchFamily="34" charset="0"/>
              </a:rPr>
              <a:t>.</a:t>
            </a:r>
          </a:p>
        </p:txBody>
      </p:sp>
      <p:pic>
        <p:nvPicPr>
          <p:cNvPr id="4" name="Picture 3"/>
          <p:cNvPicPr>
            <a:picLocks noChangeAspect="1"/>
          </p:cNvPicPr>
          <p:nvPr/>
        </p:nvPicPr>
        <p:blipFill>
          <a:blip r:embed="rId2"/>
          <a:stretch>
            <a:fillRect/>
          </a:stretch>
        </p:blipFill>
        <p:spPr>
          <a:xfrm>
            <a:off x="2287932" y="3810246"/>
            <a:ext cx="7487836" cy="2610326"/>
          </a:xfrm>
          <a:prstGeom prst="rect">
            <a:avLst/>
          </a:prstGeom>
        </p:spPr>
      </p:pic>
    </p:spTree>
    <p:extLst>
      <p:ext uri="{BB962C8B-B14F-4D97-AF65-F5344CB8AC3E}">
        <p14:creationId xmlns:p14="http://schemas.microsoft.com/office/powerpoint/2010/main" val="204027470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latin typeface="Arial Narrow" panose="020B0606020202030204" pitchFamily="34" charset="0"/>
              </a:rPr>
              <a:t>Velocity</a:t>
            </a:r>
          </a:p>
        </p:txBody>
      </p:sp>
      <p:sp>
        <p:nvSpPr>
          <p:cNvPr id="3" name="Content Placeholder 2"/>
          <p:cNvSpPr>
            <a:spLocks noGrp="1"/>
          </p:cNvSpPr>
          <p:nvPr>
            <p:ph idx="1"/>
          </p:nvPr>
        </p:nvSpPr>
        <p:spPr/>
        <p:txBody>
          <a:bodyPr/>
          <a:lstStyle/>
          <a:p>
            <a:pPr algn="just"/>
            <a:r>
              <a:rPr lang="en-IN" dirty="0" smtClean="0">
                <a:latin typeface="Arial Narrow" panose="020B0606020202030204" pitchFamily="34" charset="0"/>
              </a:rPr>
              <a:t>Last but never </a:t>
            </a:r>
            <a:r>
              <a:rPr lang="en-IN" dirty="0">
                <a:latin typeface="Arial Narrow" panose="020B0606020202030204" pitchFamily="34" charset="0"/>
              </a:rPr>
              <a:t>least</a:t>
            </a:r>
            <a:r>
              <a:rPr lang="en-IN" dirty="0" smtClean="0">
                <a:latin typeface="Arial Narrow" panose="020B0606020202030204" pitchFamily="34" charset="0"/>
              </a:rPr>
              <a:t>, Velocity plays a major role compared to the others</a:t>
            </a:r>
            <a:r>
              <a:rPr lang="en-IN" dirty="0">
                <a:latin typeface="Arial Narrow" panose="020B0606020202030204" pitchFamily="34" charset="0"/>
              </a:rPr>
              <a:t>, </a:t>
            </a:r>
            <a:r>
              <a:rPr lang="en-IN" dirty="0" smtClean="0">
                <a:latin typeface="Arial Narrow" panose="020B0606020202030204" pitchFamily="34" charset="0"/>
              </a:rPr>
              <a:t>there is no point in investing so much to end up waiting for the data. So</a:t>
            </a:r>
            <a:r>
              <a:rPr lang="en-IN" dirty="0">
                <a:latin typeface="Arial Narrow" panose="020B0606020202030204" pitchFamily="34" charset="0"/>
              </a:rPr>
              <a:t>, </a:t>
            </a:r>
            <a:r>
              <a:rPr lang="en-IN" dirty="0" smtClean="0">
                <a:latin typeface="Arial Narrow" panose="020B0606020202030204" pitchFamily="34" charset="0"/>
              </a:rPr>
              <a:t>the major aspect of Big Data is to </a:t>
            </a:r>
            <a:r>
              <a:rPr lang="en-IN" b="1" dirty="0" smtClean="0">
                <a:latin typeface="Arial Narrow" panose="020B0606020202030204" pitchFamily="34" charset="0"/>
              </a:rPr>
              <a:t>provide data on demand and at a faster pace</a:t>
            </a:r>
            <a:r>
              <a:rPr lang="en-IN" dirty="0">
                <a:latin typeface="Arial Narrow" panose="020B0606020202030204" pitchFamily="34" charset="0"/>
              </a:rPr>
              <a:t>.</a:t>
            </a:r>
          </a:p>
        </p:txBody>
      </p:sp>
      <p:pic>
        <p:nvPicPr>
          <p:cNvPr id="4" name="Picture 3"/>
          <p:cNvPicPr>
            <a:picLocks noChangeAspect="1"/>
          </p:cNvPicPr>
          <p:nvPr/>
        </p:nvPicPr>
        <p:blipFill>
          <a:blip r:embed="rId2"/>
          <a:stretch>
            <a:fillRect/>
          </a:stretch>
        </p:blipFill>
        <p:spPr>
          <a:xfrm>
            <a:off x="1419982" y="3226575"/>
            <a:ext cx="9352035" cy="3456858"/>
          </a:xfrm>
          <a:prstGeom prst="rect">
            <a:avLst/>
          </a:prstGeom>
        </p:spPr>
      </p:pic>
    </p:spTree>
    <p:extLst>
      <p:ext uri="{BB962C8B-B14F-4D97-AF65-F5344CB8AC3E}">
        <p14:creationId xmlns:p14="http://schemas.microsoft.com/office/powerpoint/2010/main" val="1073142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219456"/>
            <a:ext cx="10515600" cy="5957507"/>
          </a:xfrm>
        </p:spPr>
        <p:txBody>
          <a:bodyPr>
            <a:normAutofit/>
          </a:bodyPr>
          <a:lstStyle/>
          <a:p>
            <a:pPr algn="just" fontAlgn="base"/>
            <a:r>
              <a:rPr lang="en-US" dirty="0">
                <a:latin typeface="Arial Narrow" panose="020B0606020202030204" pitchFamily="34" charset="0"/>
              </a:rPr>
              <a:t>Velocity describes the </a:t>
            </a:r>
            <a:r>
              <a:rPr lang="en-US" b="1" dirty="0">
                <a:latin typeface="Arial Narrow" panose="020B0606020202030204" pitchFamily="34" charset="0"/>
              </a:rPr>
              <a:t>rate at which data is generated, captured and shared</a:t>
            </a:r>
            <a:endParaRPr lang="en-US" dirty="0">
              <a:latin typeface="Arial Narrow" panose="020B0606020202030204" pitchFamily="34" charset="0"/>
            </a:endParaRPr>
          </a:p>
          <a:p>
            <a:pPr algn="just" fontAlgn="base"/>
            <a:r>
              <a:rPr lang="en-US" b="1" dirty="0">
                <a:latin typeface="Arial Narrow" panose="020B0606020202030204" pitchFamily="34" charset="0"/>
              </a:rPr>
              <a:t>Enterprises can capitalize on data </a:t>
            </a:r>
            <a:r>
              <a:rPr lang="en-US" dirty="0">
                <a:latin typeface="Arial Narrow" panose="020B0606020202030204" pitchFamily="34" charset="0"/>
              </a:rPr>
              <a:t>only if it is </a:t>
            </a:r>
            <a:r>
              <a:rPr lang="en-US" b="1" dirty="0">
                <a:latin typeface="Arial Narrow" panose="020B0606020202030204" pitchFamily="34" charset="0"/>
              </a:rPr>
              <a:t>captured and shared in real time</a:t>
            </a:r>
          </a:p>
          <a:p>
            <a:pPr algn="just" fontAlgn="base"/>
            <a:r>
              <a:rPr lang="en-US" dirty="0">
                <a:latin typeface="Arial Narrow" panose="020B0606020202030204" pitchFamily="34" charset="0"/>
              </a:rPr>
              <a:t>Information Processing systems such as </a:t>
            </a:r>
            <a:r>
              <a:rPr lang="en-US" b="1" dirty="0">
                <a:latin typeface="Arial Narrow" panose="020B0606020202030204" pitchFamily="34" charset="0"/>
              </a:rPr>
              <a:t>CRM and ERP </a:t>
            </a:r>
            <a:r>
              <a:rPr lang="en-US" dirty="0">
                <a:latin typeface="Arial Narrow" panose="020B0606020202030204" pitchFamily="34" charset="0"/>
              </a:rPr>
              <a:t>face problems associates with data, which keeps adding up but cannot be processed quickly</a:t>
            </a:r>
          </a:p>
          <a:p>
            <a:pPr algn="just" fontAlgn="base"/>
            <a:r>
              <a:rPr lang="en-US" dirty="0">
                <a:latin typeface="Arial Narrow" panose="020B0606020202030204" pitchFamily="34" charset="0"/>
              </a:rPr>
              <a:t>These systems are able to </a:t>
            </a:r>
            <a:r>
              <a:rPr lang="en-US" b="1" dirty="0">
                <a:latin typeface="Arial Narrow" panose="020B0606020202030204" pitchFamily="34" charset="0"/>
              </a:rPr>
              <a:t>attend data in batches every few hours</a:t>
            </a:r>
            <a:r>
              <a:rPr lang="en-US" dirty="0">
                <a:latin typeface="Arial Narrow" panose="020B0606020202030204" pitchFamily="34" charset="0"/>
              </a:rPr>
              <a:t>; however this </a:t>
            </a:r>
            <a:r>
              <a:rPr lang="en-US" b="1" dirty="0">
                <a:latin typeface="Arial Narrow" panose="020B0606020202030204" pitchFamily="34" charset="0"/>
              </a:rPr>
              <a:t>time lag causes the data to lose its importance as new data </a:t>
            </a:r>
            <a:r>
              <a:rPr lang="en-US" dirty="0">
                <a:latin typeface="Arial Narrow" panose="020B0606020202030204" pitchFamily="34" charset="0"/>
              </a:rPr>
              <a:t>is constantly being generated</a:t>
            </a:r>
          </a:p>
          <a:p>
            <a:pPr algn="just" fontAlgn="base"/>
            <a:r>
              <a:rPr lang="en-US" dirty="0">
                <a:latin typeface="Arial Narrow" panose="020B0606020202030204" pitchFamily="34" charset="0"/>
              </a:rPr>
              <a:t>For example, </a:t>
            </a:r>
            <a:r>
              <a:rPr lang="en-US" b="1" dirty="0">
                <a:latin typeface="Arial Narrow" panose="020B0606020202030204" pitchFamily="34" charset="0"/>
              </a:rPr>
              <a:t>eBay analyzes around 5 million transactions </a:t>
            </a:r>
            <a:r>
              <a:rPr lang="en-US" dirty="0">
                <a:latin typeface="Arial Narrow" panose="020B0606020202030204" pitchFamily="34" charset="0"/>
              </a:rPr>
              <a:t>per day in real time to detect and prevent frauds arising from the use of PayPal</a:t>
            </a:r>
          </a:p>
          <a:p>
            <a:pPr lvl="1" algn="just" fontAlgn="base"/>
            <a:r>
              <a:rPr lang="en-US" b="1" dirty="0">
                <a:latin typeface="Arial Narrow" panose="020B0606020202030204" pitchFamily="34" charset="0"/>
              </a:rPr>
              <a:t>Portable device, including mobile, PDA  etc. also generate data at a high speed</a:t>
            </a:r>
          </a:p>
          <a:p>
            <a:endParaRPr lang="en-IN" dirty="0"/>
          </a:p>
        </p:txBody>
      </p:sp>
    </p:spTree>
    <p:extLst>
      <p:ext uri="{BB962C8B-B14F-4D97-AF65-F5344CB8AC3E}">
        <p14:creationId xmlns:p14="http://schemas.microsoft.com/office/powerpoint/2010/main" val="384236491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algn="just" fontAlgn="base"/>
            <a:r>
              <a:rPr lang="en-US" dirty="0">
                <a:latin typeface="Arial Narrow" panose="020B0606020202030204" pitchFamily="34" charset="0"/>
              </a:rPr>
              <a:t>The sources of </a:t>
            </a:r>
            <a:r>
              <a:rPr lang="en-US" b="1" dirty="0">
                <a:latin typeface="Arial Narrow" panose="020B0606020202030204" pitchFamily="34" charset="0"/>
              </a:rPr>
              <a:t>high velocity data includes the following</a:t>
            </a:r>
            <a:r>
              <a:rPr lang="en-US" dirty="0">
                <a:latin typeface="Arial Narrow" panose="020B0606020202030204" pitchFamily="34" charset="0"/>
              </a:rPr>
              <a:t>:</a:t>
            </a:r>
          </a:p>
          <a:p>
            <a:pPr lvl="1" algn="just" fontAlgn="base"/>
            <a:r>
              <a:rPr lang="en-US" sz="2800" b="1" dirty="0">
                <a:latin typeface="Arial Narrow" panose="020B0606020202030204" pitchFamily="34" charset="0"/>
              </a:rPr>
              <a:t>IT devices, including routers, switches, firewalls </a:t>
            </a:r>
            <a:r>
              <a:rPr lang="en-US" sz="2800" dirty="0">
                <a:latin typeface="Arial Narrow" panose="020B0606020202030204" pitchFamily="34" charset="0"/>
              </a:rPr>
              <a:t>etc. constantly generate valuable data</a:t>
            </a:r>
          </a:p>
          <a:p>
            <a:pPr lvl="1" algn="just" fontAlgn="base"/>
            <a:r>
              <a:rPr lang="en-US" sz="2800" b="1" dirty="0">
                <a:latin typeface="Arial Narrow" panose="020B0606020202030204" pitchFamily="34" charset="0"/>
              </a:rPr>
              <a:t>Social media, including </a:t>
            </a:r>
            <a:r>
              <a:rPr lang="en-US" sz="2800" b="1" dirty="0" err="1">
                <a:latin typeface="Arial Narrow" panose="020B0606020202030204" pitchFamily="34" charset="0"/>
              </a:rPr>
              <a:t>facebook</a:t>
            </a:r>
            <a:r>
              <a:rPr lang="en-US" sz="2800" b="1" dirty="0">
                <a:latin typeface="Arial Narrow" panose="020B0606020202030204" pitchFamily="34" charset="0"/>
              </a:rPr>
              <a:t> posts, tweets and other social media activities, cerate huge amount of data</a:t>
            </a:r>
            <a:r>
              <a:rPr lang="en-US" sz="2800" dirty="0">
                <a:latin typeface="Arial Narrow" panose="020B0606020202030204" pitchFamily="34" charset="0"/>
              </a:rPr>
              <a:t> , which is to be analyzed instantly at a fast speed because the value degrades quickly with time</a:t>
            </a:r>
          </a:p>
          <a:p>
            <a:endParaRPr lang="en-IN" dirty="0"/>
          </a:p>
        </p:txBody>
      </p:sp>
    </p:spTree>
    <p:extLst>
      <p:ext uri="{BB962C8B-B14F-4D97-AF65-F5344CB8AC3E}">
        <p14:creationId xmlns:p14="http://schemas.microsoft.com/office/powerpoint/2010/main" val="341559090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2050" name="Picture 2" descr="https://lh7-us.googleusercontent.com/e6YsstJtvKjWHEgW5xtIxcnV69qWpanaAv1k7w6nicgXi7nZJ3vwOS6VUSradHJfKH8vztj7yrGH14qje5clZ8HaS1kD1UxkQXdNUvRUOlvU6qk5GVNhzNm0MuvPxnMZdRGxyAwJRe59ci47g0-Hyw=s204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31463" y="1690688"/>
            <a:ext cx="5438775" cy="43053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215076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00254" y="0"/>
            <a:ext cx="10253546" cy="6858000"/>
          </a:xfrm>
        </p:spPr>
      </p:pic>
    </p:spTree>
    <p:extLst>
      <p:ext uri="{BB962C8B-B14F-4D97-AF65-F5344CB8AC3E}">
        <p14:creationId xmlns:p14="http://schemas.microsoft.com/office/powerpoint/2010/main" val="24126684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latin typeface="Arial Narrow" panose="020B0606020202030204" pitchFamily="34" charset="0"/>
              </a:rPr>
              <a:t>APPLICATIONS OF BIG DATA</a:t>
            </a:r>
          </a:p>
        </p:txBody>
      </p:sp>
      <p:sp>
        <p:nvSpPr>
          <p:cNvPr id="3" name="Content Placeholder 2"/>
          <p:cNvSpPr>
            <a:spLocks noGrp="1"/>
          </p:cNvSpPr>
          <p:nvPr>
            <p:ph idx="1"/>
          </p:nvPr>
        </p:nvSpPr>
        <p:spPr>
          <a:xfrm>
            <a:off x="382385" y="1330036"/>
            <a:ext cx="10971415" cy="5253644"/>
          </a:xfrm>
        </p:spPr>
        <p:txBody>
          <a:bodyPr>
            <a:normAutofit fontScale="85000" lnSpcReduction="20000"/>
          </a:bodyPr>
          <a:lstStyle/>
          <a:p>
            <a:endParaRPr lang="en-IN" dirty="0"/>
          </a:p>
          <a:p>
            <a:pPr algn="just"/>
            <a:r>
              <a:rPr lang="en-IN" sz="3100" b="1" dirty="0">
                <a:latin typeface="Arial Narrow" panose="020B0606020202030204" pitchFamily="34" charset="0"/>
              </a:rPr>
              <a:t>Retail</a:t>
            </a:r>
          </a:p>
          <a:p>
            <a:pPr algn="just"/>
            <a:r>
              <a:rPr lang="en-US" sz="3100" dirty="0" smtClean="0">
                <a:latin typeface="Arial Narrow" panose="020B0606020202030204" pitchFamily="34" charset="0"/>
              </a:rPr>
              <a:t>Leading </a:t>
            </a:r>
            <a:r>
              <a:rPr lang="en-US" sz="3100" dirty="0">
                <a:latin typeface="Arial Narrow" panose="020B0606020202030204" pitchFamily="34" charset="0"/>
              </a:rPr>
              <a:t>online retail platforms are wholeheartedly deploying big data throughout a </a:t>
            </a:r>
            <a:r>
              <a:rPr lang="en-US" sz="3100" b="1" dirty="0">
                <a:latin typeface="Arial Narrow" panose="020B0606020202030204" pitchFamily="34" charset="0"/>
              </a:rPr>
              <a:t>customer’s purchase journey, to predict trends, forecast demands, optimize pricing, and identify customer behavioral patterns</a:t>
            </a:r>
            <a:r>
              <a:rPr lang="en-US" sz="3100" dirty="0">
                <a:latin typeface="Arial Narrow" panose="020B0606020202030204" pitchFamily="34" charset="0"/>
              </a:rPr>
              <a:t>. </a:t>
            </a:r>
          </a:p>
          <a:p>
            <a:pPr algn="just"/>
            <a:r>
              <a:rPr lang="en-US" sz="3100" dirty="0" smtClean="0">
                <a:latin typeface="Arial Narrow" panose="020B0606020202030204" pitchFamily="34" charset="0"/>
              </a:rPr>
              <a:t>Big </a:t>
            </a:r>
            <a:r>
              <a:rPr lang="en-US" sz="3100" dirty="0">
                <a:latin typeface="Arial Narrow" panose="020B0606020202030204" pitchFamily="34" charset="0"/>
              </a:rPr>
              <a:t>data is helping retailers implement </a:t>
            </a:r>
            <a:r>
              <a:rPr lang="en-US" sz="3100" b="1" dirty="0">
                <a:latin typeface="Arial Narrow" panose="020B0606020202030204" pitchFamily="34" charset="0"/>
              </a:rPr>
              <a:t>clear strategies that minimize risk and maximize profit.</a:t>
            </a:r>
          </a:p>
          <a:p>
            <a:pPr algn="just"/>
            <a:r>
              <a:rPr lang="en-IN" sz="3100" b="1" dirty="0" smtClean="0">
                <a:latin typeface="Arial Narrow" panose="020B0606020202030204" pitchFamily="34" charset="0"/>
              </a:rPr>
              <a:t>Healthcare</a:t>
            </a:r>
            <a:endParaRPr lang="en-IN" sz="3100" b="1" dirty="0">
              <a:latin typeface="Arial Narrow" panose="020B0606020202030204" pitchFamily="34" charset="0"/>
            </a:endParaRPr>
          </a:p>
          <a:p>
            <a:pPr algn="just"/>
            <a:r>
              <a:rPr lang="en-US" sz="3100" dirty="0" smtClean="0">
                <a:latin typeface="Arial Narrow" panose="020B0606020202030204" pitchFamily="34" charset="0"/>
              </a:rPr>
              <a:t>Big </a:t>
            </a:r>
            <a:r>
              <a:rPr lang="en-US" sz="3100" dirty="0">
                <a:latin typeface="Arial Narrow" panose="020B0606020202030204" pitchFamily="34" charset="0"/>
              </a:rPr>
              <a:t>data is </a:t>
            </a:r>
            <a:r>
              <a:rPr lang="en-US" sz="3100" b="1" dirty="0">
                <a:latin typeface="Arial Narrow" panose="020B0606020202030204" pitchFamily="34" charset="0"/>
              </a:rPr>
              <a:t>revolutionizing the healthcare industry</a:t>
            </a:r>
            <a:r>
              <a:rPr lang="en-US" sz="3100" dirty="0">
                <a:latin typeface="Arial Narrow" panose="020B0606020202030204" pitchFamily="34" charset="0"/>
              </a:rPr>
              <a:t>, especially the way medical professionals in the past diagnosed and treated diseases. </a:t>
            </a:r>
          </a:p>
          <a:p>
            <a:pPr algn="just"/>
            <a:r>
              <a:rPr lang="en-US" sz="3100" dirty="0" smtClean="0">
                <a:latin typeface="Arial Narrow" panose="020B0606020202030204" pitchFamily="34" charset="0"/>
              </a:rPr>
              <a:t>In </a:t>
            </a:r>
            <a:r>
              <a:rPr lang="en-US" sz="3100" dirty="0">
                <a:latin typeface="Arial Narrow" panose="020B0606020202030204" pitchFamily="34" charset="0"/>
              </a:rPr>
              <a:t>recent times, effective analysis and processing of big data by machine learning algorithms provide significant advantages for the </a:t>
            </a:r>
            <a:r>
              <a:rPr lang="en-US" sz="3100" b="1" dirty="0">
                <a:latin typeface="Arial Narrow" panose="020B0606020202030204" pitchFamily="34" charset="0"/>
              </a:rPr>
              <a:t>evaluation and assimilation of complex clinical data, which prevent deaths and improve the quality of life by enabling healthcare workers to detect early warning signs and symptoms.</a:t>
            </a:r>
          </a:p>
          <a:p>
            <a:endParaRPr lang="en-IN" dirty="0"/>
          </a:p>
        </p:txBody>
      </p:sp>
    </p:spTree>
    <p:extLst>
      <p:ext uri="{BB962C8B-B14F-4D97-AF65-F5344CB8AC3E}">
        <p14:creationId xmlns:p14="http://schemas.microsoft.com/office/powerpoint/2010/main" val="361552690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0"/>
            <a:ext cx="10515600" cy="6176963"/>
          </a:xfrm>
        </p:spPr>
        <p:txBody>
          <a:bodyPr>
            <a:normAutofit lnSpcReduction="10000"/>
          </a:bodyPr>
          <a:lstStyle/>
          <a:p>
            <a:endParaRPr lang="en-IN" b="1" dirty="0"/>
          </a:p>
          <a:p>
            <a:r>
              <a:rPr lang="en-IN" b="1" dirty="0">
                <a:latin typeface="Arial Narrow" panose="020B0606020202030204" pitchFamily="34" charset="0"/>
              </a:rPr>
              <a:t>Financial Services and Insurance</a:t>
            </a:r>
          </a:p>
          <a:p>
            <a:r>
              <a:rPr lang="en-US" dirty="0" smtClean="0">
                <a:latin typeface="Arial Narrow" panose="020B0606020202030204" pitchFamily="34" charset="0"/>
              </a:rPr>
              <a:t>The </a:t>
            </a:r>
            <a:r>
              <a:rPr lang="en-US" dirty="0">
                <a:latin typeface="Arial Narrow" panose="020B0606020202030204" pitchFamily="34" charset="0"/>
              </a:rPr>
              <a:t>increased ability to analyze and process big data is dramatically impacting the </a:t>
            </a:r>
            <a:r>
              <a:rPr lang="en-US" b="1" dirty="0">
                <a:latin typeface="Arial Narrow" panose="020B0606020202030204" pitchFamily="34" charset="0"/>
              </a:rPr>
              <a:t>financial services, banking, and insurance landscape</a:t>
            </a:r>
            <a:r>
              <a:rPr lang="en-US" dirty="0">
                <a:latin typeface="Arial Narrow" panose="020B0606020202030204" pitchFamily="34" charset="0"/>
              </a:rPr>
              <a:t>.</a:t>
            </a:r>
          </a:p>
          <a:p>
            <a:r>
              <a:rPr lang="en-US" dirty="0" smtClean="0">
                <a:latin typeface="Arial Narrow" panose="020B0606020202030204" pitchFamily="34" charset="0"/>
              </a:rPr>
              <a:t>In </a:t>
            </a:r>
            <a:r>
              <a:rPr lang="en-US" dirty="0">
                <a:latin typeface="Arial Narrow" panose="020B0606020202030204" pitchFamily="34" charset="0"/>
              </a:rPr>
              <a:t>addition to using big data for </a:t>
            </a:r>
            <a:r>
              <a:rPr lang="en-US" b="1" dirty="0">
                <a:latin typeface="Arial Narrow" panose="020B0606020202030204" pitchFamily="34" charset="0"/>
              </a:rPr>
              <a:t>swift detection of fraudulent transactions, lowering risks, and supercharging marketing efforts, few companies are taking the applications to the next levels</a:t>
            </a:r>
            <a:r>
              <a:rPr lang="en-US" dirty="0">
                <a:latin typeface="Arial Narrow" panose="020B0606020202030204" pitchFamily="34" charset="0"/>
              </a:rPr>
              <a:t>.</a:t>
            </a:r>
          </a:p>
          <a:p>
            <a:r>
              <a:rPr lang="en-IN" b="1" dirty="0" smtClean="0">
                <a:latin typeface="Arial Narrow" panose="020B0606020202030204" pitchFamily="34" charset="0"/>
              </a:rPr>
              <a:t>Manufacturing</a:t>
            </a:r>
            <a:endParaRPr lang="en-IN" b="1" dirty="0">
              <a:latin typeface="Arial Narrow" panose="020B0606020202030204" pitchFamily="34" charset="0"/>
            </a:endParaRPr>
          </a:p>
          <a:p>
            <a:r>
              <a:rPr lang="en-US" dirty="0" smtClean="0">
                <a:latin typeface="Arial Narrow" panose="020B0606020202030204" pitchFamily="34" charset="0"/>
              </a:rPr>
              <a:t>Advancements </a:t>
            </a:r>
            <a:r>
              <a:rPr lang="en-US" dirty="0">
                <a:latin typeface="Arial Narrow" panose="020B0606020202030204" pitchFamily="34" charset="0"/>
              </a:rPr>
              <a:t>in robotics and automation technologies, modern-day manufacturers are becoming </a:t>
            </a:r>
            <a:r>
              <a:rPr lang="en-US" b="1" dirty="0">
                <a:latin typeface="Arial Narrow" panose="020B0606020202030204" pitchFamily="34" charset="0"/>
              </a:rPr>
              <a:t>more and more data focused</a:t>
            </a:r>
            <a:r>
              <a:rPr lang="en-US" dirty="0">
                <a:latin typeface="Arial Narrow" panose="020B0606020202030204" pitchFamily="34" charset="0"/>
              </a:rPr>
              <a:t>, heavily investing in </a:t>
            </a:r>
            <a:r>
              <a:rPr lang="en-US" b="1" dirty="0">
                <a:latin typeface="Arial Narrow" panose="020B0606020202030204" pitchFamily="34" charset="0"/>
              </a:rPr>
              <a:t>automated factories that exploit big data to streamline production and lower operational costs.</a:t>
            </a:r>
          </a:p>
          <a:p>
            <a:r>
              <a:rPr lang="en-US" dirty="0" smtClean="0">
                <a:latin typeface="Arial Narrow" panose="020B0606020202030204" pitchFamily="34" charset="0"/>
              </a:rPr>
              <a:t>Top </a:t>
            </a:r>
            <a:r>
              <a:rPr lang="en-US" dirty="0">
                <a:latin typeface="Arial Narrow" panose="020B0606020202030204" pitchFamily="34" charset="0"/>
              </a:rPr>
              <a:t>global manufacturers are </a:t>
            </a:r>
            <a:r>
              <a:rPr lang="en-US" b="1" dirty="0">
                <a:latin typeface="Arial Narrow" panose="020B0606020202030204" pitchFamily="34" charset="0"/>
              </a:rPr>
              <a:t>also integrating sensors into their products</a:t>
            </a:r>
            <a:r>
              <a:rPr lang="en-US" dirty="0">
                <a:latin typeface="Arial Narrow" panose="020B0606020202030204" pitchFamily="34" charset="0"/>
              </a:rPr>
              <a:t>, </a:t>
            </a:r>
            <a:r>
              <a:rPr lang="en-US" b="1" dirty="0">
                <a:latin typeface="Arial Narrow" panose="020B0606020202030204" pitchFamily="34" charset="0"/>
              </a:rPr>
              <a:t>capturing big data to provide valuable insights on product performance and its usage</a:t>
            </a:r>
            <a:r>
              <a:rPr lang="en-US" dirty="0">
                <a:latin typeface="Arial Narrow" panose="020B0606020202030204" pitchFamily="34" charset="0"/>
              </a:rPr>
              <a:t>.</a:t>
            </a:r>
          </a:p>
          <a:p>
            <a:endParaRPr lang="en-IN" dirty="0"/>
          </a:p>
        </p:txBody>
      </p:sp>
    </p:spTree>
    <p:extLst>
      <p:ext uri="{BB962C8B-B14F-4D97-AF65-F5344CB8AC3E}">
        <p14:creationId xmlns:p14="http://schemas.microsoft.com/office/powerpoint/2010/main" val="426070132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0"/>
            <a:ext cx="10515600" cy="6176963"/>
          </a:xfrm>
        </p:spPr>
        <p:txBody>
          <a:bodyPr>
            <a:normAutofit lnSpcReduction="10000"/>
          </a:bodyPr>
          <a:lstStyle/>
          <a:p>
            <a:endParaRPr lang="en-IN" dirty="0"/>
          </a:p>
          <a:p>
            <a:pPr algn="just"/>
            <a:r>
              <a:rPr lang="en-IN" b="1" dirty="0" smtClean="0">
                <a:latin typeface="Arial Narrow" panose="020B0606020202030204" pitchFamily="34" charset="0"/>
              </a:rPr>
              <a:t>Energy</a:t>
            </a:r>
            <a:endParaRPr lang="en-IN" b="1" dirty="0">
              <a:latin typeface="Arial Narrow" panose="020B0606020202030204" pitchFamily="34" charset="0"/>
            </a:endParaRPr>
          </a:p>
          <a:p>
            <a:pPr algn="just"/>
            <a:r>
              <a:rPr lang="en-US" dirty="0" smtClean="0">
                <a:latin typeface="Arial Narrow" panose="020B0606020202030204" pitchFamily="34" charset="0"/>
              </a:rPr>
              <a:t>To </a:t>
            </a:r>
            <a:r>
              <a:rPr lang="en-US" dirty="0">
                <a:latin typeface="Arial Narrow" panose="020B0606020202030204" pitchFamily="34" charset="0"/>
              </a:rPr>
              <a:t>combat the rising </a:t>
            </a:r>
            <a:r>
              <a:rPr lang="en-US" b="1" dirty="0">
                <a:latin typeface="Arial Narrow" panose="020B0606020202030204" pitchFamily="34" charset="0"/>
              </a:rPr>
              <a:t>costs of oil extraction and exploration difficulties </a:t>
            </a:r>
            <a:r>
              <a:rPr lang="en-US" dirty="0">
                <a:latin typeface="Arial Narrow" panose="020B0606020202030204" pitchFamily="34" charset="0"/>
              </a:rPr>
              <a:t>because of </a:t>
            </a:r>
            <a:r>
              <a:rPr lang="en-US" b="1" dirty="0">
                <a:latin typeface="Arial Narrow" panose="020B0606020202030204" pitchFamily="34" charset="0"/>
              </a:rPr>
              <a:t>economic and political turmoil</a:t>
            </a:r>
            <a:r>
              <a:rPr lang="en-US" dirty="0">
                <a:latin typeface="Arial Narrow" panose="020B0606020202030204" pitchFamily="34" charset="0"/>
              </a:rPr>
              <a:t>, the energy industry is turning toward </a:t>
            </a:r>
            <a:r>
              <a:rPr lang="en-US" b="1" dirty="0">
                <a:latin typeface="Arial Narrow" panose="020B0606020202030204" pitchFamily="34" charset="0"/>
              </a:rPr>
              <a:t>data-driven solutions to increase profitability</a:t>
            </a:r>
            <a:r>
              <a:rPr lang="en-US" dirty="0">
                <a:latin typeface="Arial Narrow" panose="020B0606020202030204" pitchFamily="34" charset="0"/>
              </a:rPr>
              <a:t>. </a:t>
            </a:r>
          </a:p>
          <a:p>
            <a:pPr algn="just"/>
            <a:r>
              <a:rPr lang="en-US" dirty="0" smtClean="0">
                <a:latin typeface="Arial Narrow" panose="020B0606020202030204" pitchFamily="34" charset="0"/>
              </a:rPr>
              <a:t>Big </a:t>
            </a:r>
            <a:r>
              <a:rPr lang="en-US" dirty="0">
                <a:latin typeface="Arial Narrow" panose="020B0606020202030204" pitchFamily="34" charset="0"/>
              </a:rPr>
              <a:t>data is </a:t>
            </a:r>
            <a:r>
              <a:rPr lang="en-US" b="1" dirty="0">
                <a:latin typeface="Arial Narrow" panose="020B0606020202030204" pitchFamily="34" charset="0"/>
              </a:rPr>
              <a:t>optimizing every process </a:t>
            </a:r>
            <a:r>
              <a:rPr lang="en-US" dirty="0">
                <a:latin typeface="Arial Narrow" panose="020B0606020202030204" pitchFamily="34" charset="0"/>
              </a:rPr>
              <a:t>while </a:t>
            </a:r>
            <a:r>
              <a:rPr lang="en-US" b="1" dirty="0">
                <a:latin typeface="Arial Narrow" panose="020B0606020202030204" pitchFamily="34" charset="0"/>
              </a:rPr>
              <a:t>cutting down energy waste from drilling to exploring new reserves, production, and distribution.</a:t>
            </a:r>
          </a:p>
          <a:p>
            <a:pPr algn="just"/>
            <a:r>
              <a:rPr lang="en-IN" b="1" dirty="0" smtClean="0">
                <a:latin typeface="Arial Narrow" panose="020B0606020202030204" pitchFamily="34" charset="0"/>
              </a:rPr>
              <a:t>Logistics </a:t>
            </a:r>
            <a:r>
              <a:rPr lang="en-IN" b="1" dirty="0">
                <a:latin typeface="Arial Narrow" panose="020B0606020202030204" pitchFamily="34" charset="0"/>
              </a:rPr>
              <a:t>&amp; Transportation</a:t>
            </a:r>
          </a:p>
          <a:p>
            <a:pPr algn="just"/>
            <a:r>
              <a:rPr lang="en-US" b="1" dirty="0" smtClean="0">
                <a:latin typeface="Arial Narrow" panose="020B0606020202030204" pitchFamily="34" charset="0"/>
              </a:rPr>
              <a:t>State-of-the-art </a:t>
            </a:r>
            <a:r>
              <a:rPr lang="en-US" b="1" dirty="0">
                <a:latin typeface="Arial Narrow" panose="020B0606020202030204" pitchFamily="34" charset="0"/>
              </a:rPr>
              <a:t>warehouses use digital cameras </a:t>
            </a:r>
            <a:r>
              <a:rPr lang="en-US" dirty="0">
                <a:latin typeface="Arial Narrow" panose="020B0606020202030204" pitchFamily="34" charset="0"/>
              </a:rPr>
              <a:t>to capture stock level data, which, when fed into </a:t>
            </a:r>
            <a:r>
              <a:rPr lang="en-US" b="1" dirty="0">
                <a:latin typeface="Arial Narrow" panose="020B0606020202030204" pitchFamily="34" charset="0"/>
              </a:rPr>
              <a:t>ML algorithms, facilitates intelligent inventory management with prediction capabilities that indicate when restocking is required.</a:t>
            </a:r>
          </a:p>
          <a:p>
            <a:pPr algn="just"/>
            <a:r>
              <a:rPr lang="en-US" dirty="0" smtClean="0">
                <a:latin typeface="Arial Narrow" panose="020B0606020202030204" pitchFamily="34" charset="0"/>
              </a:rPr>
              <a:t>In </a:t>
            </a:r>
            <a:r>
              <a:rPr lang="en-US" dirty="0">
                <a:latin typeface="Arial Narrow" panose="020B0606020202030204" pitchFamily="34" charset="0"/>
              </a:rPr>
              <a:t>the transportation industry, </a:t>
            </a:r>
            <a:r>
              <a:rPr lang="en-US" b="1" dirty="0">
                <a:latin typeface="Arial Narrow" panose="020B0606020202030204" pitchFamily="34" charset="0"/>
              </a:rPr>
              <a:t>leading transport companies </a:t>
            </a:r>
            <a:r>
              <a:rPr lang="en-US" dirty="0">
                <a:latin typeface="Arial Narrow" panose="020B0606020202030204" pitchFamily="34" charset="0"/>
              </a:rPr>
              <a:t>now promote the </a:t>
            </a:r>
            <a:r>
              <a:rPr lang="en-US" b="1" dirty="0">
                <a:latin typeface="Arial Narrow" panose="020B0606020202030204" pitchFamily="34" charset="0"/>
              </a:rPr>
              <a:t>collection and analysis of vehicle telematics data</a:t>
            </a:r>
            <a:r>
              <a:rPr lang="en-US" dirty="0">
                <a:latin typeface="Arial Narrow" panose="020B0606020202030204" pitchFamily="34" charset="0"/>
              </a:rPr>
              <a:t>, using big data to optimize routes, driving behavior, and maintenance.</a:t>
            </a:r>
          </a:p>
          <a:p>
            <a:endParaRPr lang="en-IN" dirty="0"/>
          </a:p>
        </p:txBody>
      </p:sp>
    </p:spTree>
    <p:extLst>
      <p:ext uri="{BB962C8B-B14F-4D97-AF65-F5344CB8AC3E}">
        <p14:creationId xmlns:p14="http://schemas.microsoft.com/office/powerpoint/2010/main" val="99150077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37705" y="3025197"/>
            <a:ext cx="10515600" cy="1325563"/>
          </a:xfrm>
        </p:spPr>
        <p:txBody>
          <a:bodyPr/>
          <a:lstStyle/>
          <a:p>
            <a:pPr algn="ctr"/>
            <a:r>
              <a:rPr lang="en-US" b="1" dirty="0" smtClean="0">
                <a:latin typeface="Arial Narrow" panose="020B0606020202030204" pitchFamily="34" charset="0"/>
              </a:rPr>
              <a:t>1.1 Introduction </a:t>
            </a:r>
            <a:r>
              <a:rPr lang="en-US" b="1" dirty="0">
                <a:latin typeface="Arial Narrow" panose="020B0606020202030204" pitchFamily="34" charset="0"/>
              </a:rPr>
              <a:t>to Big Data Analytics</a:t>
            </a:r>
            <a:r>
              <a:rPr lang="en-IN" dirty="0">
                <a:latin typeface="Arial Narrow" panose="020B0606020202030204" pitchFamily="34" charset="0"/>
              </a:rPr>
              <a:t/>
            </a:r>
            <a:br>
              <a:rPr lang="en-IN" dirty="0">
                <a:latin typeface="Arial Narrow" panose="020B0606020202030204" pitchFamily="34" charset="0"/>
              </a:rPr>
            </a:br>
            <a:endParaRPr lang="en-IN" dirty="0"/>
          </a:p>
        </p:txBody>
      </p:sp>
    </p:spTree>
    <p:extLst>
      <p:ext uri="{BB962C8B-B14F-4D97-AF65-F5344CB8AC3E}">
        <p14:creationId xmlns:p14="http://schemas.microsoft.com/office/powerpoint/2010/main" val="401924479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46760" y="710057"/>
            <a:ext cx="10515600" cy="4351338"/>
          </a:xfrm>
        </p:spPr>
        <p:txBody>
          <a:bodyPr/>
          <a:lstStyle/>
          <a:p>
            <a:endParaRPr lang="en-IN" dirty="0"/>
          </a:p>
          <a:p>
            <a:pPr algn="just"/>
            <a:r>
              <a:rPr lang="en-IN" b="1" dirty="0">
                <a:latin typeface="Arial Narrow" panose="020B0606020202030204" pitchFamily="34" charset="0"/>
              </a:rPr>
              <a:t>Government</a:t>
            </a:r>
          </a:p>
          <a:p>
            <a:pPr algn="just"/>
            <a:r>
              <a:rPr lang="en-US" dirty="0" smtClean="0">
                <a:latin typeface="Arial Narrow" panose="020B0606020202030204" pitchFamily="34" charset="0"/>
              </a:rPr>
              <a:t>Cities </a:t>
            </a:r>
            <a:r>
              <a:rPr lang="en-US" dirty="0">
                <a:latin typeface="Arial Narrow" panose="020B0606020202030204" pitchFamily="34" charset="0"/>
              </a:rPr>
              <a:t>worldwide are </a:t>
            </a:r>
            <a:r>
              <a:rPr lang="en-US" b="1" dirty="0">
                <a:latin typeface="Arial Narrow" panose="020B0606020202030204" pitchFamily="34" charset="0"/>
              </a:rPr>
              <a:t>undergoing large-scale transformations </a:t>
            </a:r>
            <a:r>
              <a:rPr lang="en-US" dirty="0">
                <a:latin typeface="Arial Narrow" panose="020B0606020202030204" pitchFamily="34" charset="0"/>
              </a:rPr>
              <a:t>to become “smart”, through the use of </a:t>
            </a:r>
            <a:r>
              <a:rPr lang="en-US" b="1" dirty="0">
                <a:latin typeface="Arial Narrow" panose="020B0606020202030204" pitchFamily="34" charset="0"/>
              </a:rPr>
              <a:t>data collected from various Internet of Things (</a:t>
            </a:r>
            <a:r>
              <a:rPr lang="en-US" b="1" dirty="0" err="1">
                <a:latin typeface="Arial Narrow" panose="020B0606020202030204" pitchFamily="34" charset="0"/>
              </a:rPr>
              <a:t>IoT</a:t>
            </a:r>
            <a:r>
              <a:rPr lang="en-US" b="1" dirty="0">
                <a:latin typeface="Arial Narrow" panose="020B0606020202030204" pitchFamily="34" charset="0"/>
              </a:rPr>
              <a:t>) sensors. </a:t>
            </a:r>
          </a:p>
          <a:p>
            <a:pPr algn="just"/>
            <a:r>
              <a:rPr lang="en-US" dirty="0" smtClean="0">
                <a:latin typeface="Arial Narrow" panose="020B0606020202030204" pitchFamily="34" charset="0"/>
              </a:rPr>
              <a:t>Governments </a:t>
            </a:r>
            <a:r>
              <a:rPr lang="en-US" dirty="0">
                <a:latin typeface="Arial Narrow" panose="020B0606020202030204" pitchFamily="34" charset="0"/>
              </a:rPr>
              <a:t>are leveraging this </a:t>
            </a:r>
            <a:r>
              <a:rPr lang="en-US" b="1" dirty="0">
                <a:latin typeface="Arial Narrow" panose="020B0606020202030204" pitchFamily="34" charset="0"/>
              </a:rPr>
              <a:t>big data to ensure good governance </a:t>
            </a:r>
            <a:r>
              <a:rPr lang="en-US" dirty="0">
                <a:latin typeface="Arial Narrow" panose="020B0606020202030204" pitchFamily="34" charset="0"/>
              </a:rPr>
              <a:t>via the </a:t>
            </a:r>
            <a:r>
              <a:rPr lang="en-US" b="1" dirty="0">
                <a:latin typeface="Arial Narrow" panose="020B0606020202030204" pitchFamily="34" charset="0"/>
              </a:rPr>
              <a:t>efficient management of resources and assets</a:t>
            </a:r>
            <a:r>
              <a:rPr lang="en-US" dirty="0">
                <a:latin typeface="Arial Narrow" panose="020B0606020202030204" pitchFamily="34" charset="0"/>
              </a:rPr>
              <a:t>, which increases urban </a:t>
            </a:r>
            <a:r>
              <a:rPr lang="en-US" b="1" dirty="0">
                <a:latin typeface="Arial Narrow" panose="020B0606020202030204" pitchFamily="34" charset="0"/>
              </a:rPr>
              <a:t>mobility, improves solid waste management, and facilitates better delivery of public utility services</a:t>
            </a:r>
            <a:r>
              <a:rPr lang="en-US" dirty="0">
                <a:latin typeface="Arial Narrow" panose="020B0606020202030204" pitchFamily="34" charset="0"/>
              </a:rPr>
              <a:t>.</a:t>
            </a:r>
          </a:p>
          <a:p>
            <a:endParaRPr lang="en-IN" dirty="0"/>
          </a:p>
        </p:txBody>
      </p:sp>
    </p:spTree>
    <p:extLst>
      <p:ext uri="{BB962C8B-B14F-4D97-AF65-F5344CB8AC3E}">
        <p14:creationId xmlns:p14="http://schemas.microsoft.com/office/powerpoint/2010/main" val="16433527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2792" y="2888869"/>
            <a:ext cx="10515600" cy="1325563"/>
          </a:xfrm>
        </p:spPr>
        <p:txBody>
          <a:bodyPr/>
          <a:lstStyle/>
          <a:p>
            <a:pPr algn="ctr"/>
            <a:r>
              <a:rPr lang="en-US" b="1" dirty="0" smtClean="0">
                <a:latin typeface="Arial Narrow" panose="020B0606020202030204" pitchFamily="34" charset="0"/>
              </a:rPr>
              <a:t>Introduction to Apache Hadoop and </a:t>
            </a:r>
            <a:r>
              <a:rPr lang="en-US" b="1" dirty="0" err="1" smtClean="0">
                <a:latin typeface="Arial Narrow" panose="020B0606020202030204" pitchFamily="34" charset="0"/>
              </a:rPr>
              <a:t>MapReduce</a:t>
            </a:r>
            <a:endParaRPr lang="en-IN" b="1" dirty="0">
              <a:latin typeface="Arial Narrow" panose="020B0606020202030204" pitchFamily="34" charset="0"/>
            </a:endParaRPr>
          </a:p>
        </p:txBody>
      </p:sp>
    </p:spTree>
    <p:extLst>
      <p:ext uri="{BB962C8B-B14F-4D97-AF65-F5344CB8AC3E}">
        <p14:creationId xmlns:p14="http://schemas.microsoft.com/office/powerpoint/2010/main" val="359034954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Arial Narrow" panose="020B0606020202030204" pitchFamily="34" charset="0"/>
              </a:rPr>
              <a:t>What is Apache Hadoop?</a:t>
            </a:r>
            <a:endParaRPr lang="en-IN" b="1" dirty="0">
              <a:latin typeface="Arial Narrow" panose="020B0606020202030204" pitchFamily="34" charset="0"/>
            </a:endParaRPr>
          </a:p>
        </p:txBody>
      </p:sp>
      <p:sp>
        <p:nvSpPr>
          <p:cNvPr id="3" name="Content Placeholder 2"/>
          <p:cNvSpPr>
            <a:spLocks noGrp="1"/>
          </p:cNvSpPr>
          <p:nvPr>
            <p:ph idx="1"/>
          </p:nvPr>
        </p:nvSpPr>
        <p:spPr/>
        <p:txBody>
          <a:bodyPr/>
          <a:lstStyle/>
          <a:p>
            <a:pPr algn="just"/>
            <a:r>
              <a:rPr lang="en-US" dirty="0">
                <a:latin typeface="Arial Narrow" panose="020B0606020202030204" pitchFamily="34" charset="0"/>
              </a:rPr>
              <a:t>Apache Hadoop is an </a:t>
            </a:r>
            <a:r>
              <a:rPr lang="en-US" b="1" dirty="0">
                <a:latin typeface="Arial Narrow" panose="020B0606020202030204" pitchFamily="34" charset="0"/>
              </a:rPr>
              <a:t>open source software framework </a:t>
            </a:r>
            <a:r>
              <a:rPr lang="en-US" dirty="0">
                <a:latin typeface="Arial Narrow" panose="020B0606020202030204" pitchFamily="34" charset="0"/>
              </a:rPr>
              <a:t>for storage and large scale processing of data-sets on clusters of commodity hardware. </a:t>
            </a:r>
            <a:endParaRPr lang="en-US" dirty="0" smtClean="0">
              <a:latin typeface="Arial Narrow" panose="020B0606020202030204" pitchFamily="34" charset="0"/>
            </a:endParaRPr>
          </a:p>
          <a:p>
            <a:pPr algn="just"/>
            <a:r>
              <a:rPr lang="en-US" dirty="0" smtClean="0">
                <a:latin typeface="Arial Narrow" panose="020B0606020202030204" pitchFamily="34" charset="0"/>
              </a:rPr>
              <a:t>Hadoop </a:t>
            </a:r>
            <a:r>
              <a:rPr lang="en-US" dirty="0">
                <a:latin typeface="Arial Narrow" panose="020B0606020202030204" pitchFamily="34" charset="0"/>
              </a:rPr>
              <a:t>is an </a:t>
            </a:r>
            <a:r>
              <a:rPr lang="en-US" b="1" dirty="0">
                <a:latin typeface="Arial Narrow" panose="020B0606020202030204" pitchFamily="34" charset="0"/>
              </a:rPr>
              <a:t>Apache top-level project being built and used by a global community of contributors and users. </a:t>
            </a:r>
            <a:endParaRPr lang="en-US" b="1" dirty="0" smtClean="0">
              <a:latin typeface="Arial Narrow" panose="020B0606020202030204" pitchFamily="34" charset="0"/>
            </a:endParaRPr>
          </a:p>
          <a:p>
            <a:pPr algn="just"/>
            <a:r>
              <a:rPr lang="en-US" dirty="0" smtClean="0">
                <a:latin typeface="Arial Narrow" panose="020B0606020202030204" pitchFamily="34" charset="0"/>
              </a:rPr>
              <a:t>It </a:t>
            </a:r>
            <a:r>
              <a:rPr lang="en-US" dirty="0">
                <a:latin typeface="Arial Narrow" panose="020B0606020202030204" pitchFamily="34" charset="0"/>
              </a:rPr>
              <a:t>is licensed under the Apache License 2.0</a:t>
            </a:r>
            <a:r>
              <a:rPr lang="en-US" dirty="0" smtClean="0">
                <a:latin typeface="Arial Narrow" panose="020B0606020202030204" pitchFamily="34" charset="0"/>
              </a:rPr>
              <a:t>.</a:t>
            </a:r>
          </a:p>
          <a:p>
            <a:pPr algn="just"/>
            <a:r>
              <a:rPr lang="en-US" dirty="0">
                <a:latin typeface="Arial Narrow" panose="020B0606020202030204" pitchFamily="34" charset="0"/>
              </a:rPr>
              <a:t>Hadoop was created by Doug Cutting and Mike </a:t>
            </a:r>
            <a:r>
              <a:rPr lang="en-US" dirty="0" err="1">
                <a:latin typeface="Arial Narrow" panose="020B0606020202030204" pitchFamily="34" charset="0"/>
              </a:rPr>
              <a:t>Cafarella</a:t>
            </a:r>
            <a:r>
              <a:rPr lang="en-US" dirty="0">
                <a:latin typeface="Arial Narrow" panose="020B0606020202030204" pitchFamily="34" charset="0"/>
              </a:rPr>
              <a:t> in 2005. </a:t>
            </a:r>
            <a:endParaRPr lang="en-US" dirty="0" smtClean="0">
              <a:latin typeface="Arial Narrow" panose="020B0606020202030204" pitchFamily="34" charset="0"/>
            </a:endParaRPr>
          </a:p>
          <a:p>
            <a:pPr algn="just"/>
            <a:r>
              <a:rPr lang="en-US" dirty="0" smtClean="0">
                <a:latin typeface="Arial Narrow" panose="020B0606020202030204" pitchFamily="34" charset="0"/>
              </a:rPr>
              <a:t>It </a:t>
            </a:r>
            <a:r>
              <a:rPr lang="en-US" dirty="0">
                <a:latin typeface="Arial Narrow" panose="020B0606020202030204" pitchFamily="34" charset="0"/>
              </a:rPr>
              <a:t>was originally developed to support distribution for the </a:t>
            </a:r>
            <a:r>
              <a:rPr lang="en-US" dirty="0" err="1">
                <a:latin typeface="Arial Narrow" panose="020B0606020202030204" pitchFamily="34" charset="0"/>
                <a:hlinkClick r:id="rId2" tooltip="Apache Nutch™ -"/>
              </a:rPr>
              <a:t>Nutch</a:t>
            </a:r>
            <a:r>
              <a:rPr lang="en-US" dirty="0">
                <a:latin typeface="Arial Narrow" panose="020B0606020202030204" pitchFamily="34" charset="0"/>
                <a:hlinkClick r:id="rId2" tooltip="Apache Nutch™ -"/>
              </a:rPr>
              <a:t> search engine</a:t>
            </a:r>
            <a:r>
              <a:rPr lang="en-US" dirty="0">
                <a:latin typeface="Arial Narrow" panose="020B0606020202030204" pitchFamily="34" charset="0"/>
              </a:rPr>
              <a:t> project.</a:t>
            </a:r>
            <a:endParaRPr lang="en-IN" dirty="0">
              <a:latin typeface="Arial Narrow" panose="020B0606020202030204" pitchFamily="34" charset="0"/>
            </a:endParaRPr>
          </a:p>
        </p:txBody>
      </p:sp>
    </p:spTree>
    <p:extLst>
      <p:ext uri="{BB962C8B-B14F-4D97-AF65-F5344CB8AC3E}">
        <p14:creationId xmlns:p14="http://schemas.microsoft.com/office/powerpoint/2010/main" val="14041440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Apache Hadoop framework</a:t>
            </a:r>
            <a:br>
              <a:rPr lang="en-IN" b="1" dirty="0"/>
            </a:br>
            <a:endParaRPr lang="en-IN" dirty="0"/>
          </a:p>
        </p:txBody>
      </p:sp>
      <p:sp>
        <p:nvSpPr>
          <p:cNvPr id="3" name="Content Placeholder 2"/>
          <p:cNvSpPr>
            <a:spLocks noGrp="1"/>
          </p:cNvSpPr>
          <p:nvPr>
            <p:ph idx="1"/>
          </p:nvPr>
        </p:nvSpPr>
        <p:spPr/>
        <p:txBody>
          <a:bodyPr>
            <a:normAutofit fontScale="92500"/>
          </a:bodyPr>
          <a:lstStyle/>
          <a:p>
            <a:pPr algn="just"/>
            <a:r>
              <a:rPr lang="en-US" dirty="0" smtClean="0">
                <a:latin typeface="Arial Narrow" panose="020B0606020202030204" pitchFamily="34" charset="0"/>
              </a:rPr>
              <a:t>It has following modules:</a:t>
            </a:r>
          </a:p>
          <a:p>
            <a:pPr algn="just"/>
            <a:r>
              <a:rPr lang="en-US" b="1" dirty="0">
                <a:latin typeface="Arial Narrow" panose="020B0606020202030204" pitchFamily="34" charset="0"/>
              </a:rPr>
              <a:t>Hadoop Common: </a:t>
            </a:r>
            <a:r>
              <a:rPr lang="en-US" dirty="0">
                <a:latin typeface="Arial Narrow" panose="020B0606020202030204" pitchFamily="34" charset="0"/>
              </a:rPr>
              <a:t>contains libraries and utilities needed by other Hadoop modules</a:t>
            </a:r>
          </a:p>
          <a:p>
            <a:pPr algn="just"/>
            <a:r>
              <a:rPr lang="en-US" b="1" dirty="0">
                <a:latin typeface="Arial Narrow" panose="020B0606020202030204" pitchFamily="34" charset="0"/>
              </a:rPr>
              <a:t>Hadoop Distributed File System (HDFS): </a:t>
            </a:r>
            <a:r>
              <a:rPr lang="en-US" dirty="0">
                <a:latin typeface="Arial Narrow" panose="020B0606020202030204" pitchFamily="34" charset="0"/>
              </a:rPr>
              <a:t>a distributed file-system that </a:t>
            </a:r>
            <a:r>
              <a:rPr lang="en-US" b="1" dirty="0">
                <a:latin typeface="Arial Narrow" panose="020B0606020202030204" pitchFamily="34" charset="0"/>
              </a:rPr>
              <a:t>stores data on the commodity machines, providing very high aggregate bandwidth across the cluster</a:t>
            </a:r>
          </a:p>
          <a:p>
            <a:pPr algn="just"/>
            <a:r>
              <a:rPr lang="en-US" b="1" dirty="0">
                <a:latin typeface="Arial Narrow" panose="020B0606020202030204" pitchFamily="34" charset="0"/>
              </a:rPr>
              <a:t>Hadoop YARN: </a:t>
            </a:r>
            <a:r>
              <a:rPr lang="en-US" dirty="0">
                <a:latin typeface="Arial Narrow" panose="020B0606020202030204" pitchFamily="34" charset="0"/>
              </a:rPr>
              <a:t>a </a:t>
            </a:r>
            <a:r>
              <a:rPr lang="en-US" b="1" dirty="0">
                <a:latin typeface="Arial Narrow" panose="020B0606020202030204" pitchFamily="34" charset="0"/>
              </a:rPr>
              <a:t>resource-management platform </a:t>
            </a:r>
            <a:r>
              <a:rPr lang="en-US" dirty="0">
                <a:latin typeface="Arial Narrow" panose="020B0606020202030204" pitchFamily="34" charset="0"/>
              </a:rPr>
              <a:t>responsible for managing compute resources in clusters and using them for scheduling of users' applications</a:t>
            </a:r>
          </a:p>
          <a:p>
            <a:pPr algn="just"/>
            <a:r>
              <a:rPr lang="en-US" b="1" dirty="0">
                <a:latin typeface="Arial Narrow" panose="020B0606020202030204" pitchFamily="34" charset="0"/>
              </a:rPr>
              <a:t>Hadoop </a:t>
            </a:r>
            <a:r>
              <a:rPr lang="en-US" b="1" dirty="0" err="1">
                <a:latin typeface="Arial Narrow" panose="020B0606020202030204" pitchFamily="34" charset="0"/>
              </a:rPr>
              <a:t>MapReduce</a:t>
            </a:r>
            <a:r>
              <a:rPr lang="en-US" b="1" dirty="0">
                <a:latin typeface="Arial Narrow" panose="020B0606020202030204" pitchFamily="34" charset="0"/>
              </a:rPr>
              <a:t>: </a:t>
            </a:r>
            <a:r>
              <a:rPr lang="en-US" dirty="0">
                <a:latin typeface="Arial Narrow" panose="020B0606020202030204" pitchFamily="34" charset="0"/>
              </a:rPr>
              <a:t>a programming model for </a:t>
            </a:r>
            <a:r>
              <a:rPr lang="en-US" b="1" dirty="0">
                <a:latin typeface="Arial Narrow" panose="020B0606020202030204" pitchFamily="34" charset="0"/>
              </a:rPr>
              <a:t>large scale data processing</a:t>
            </a:r>
          </a:p>
          <a:p>
            <a:endParaRPr lang="en-IN" dirty="0"/>
          </a:p>
        </p:txBody>
      </p:sp>
    </p:spTree>
    <p:extLst>
      <p:ext uri="{BB962C8B-B14F-4D97-AF65-F5344CB8AC3E}">
        <p14:creationId xmlns:p14="http://schemas.microsoft.com/office/powerpoint/2010/main" val="407710436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5" name="Picture 2" descr="Hadoop_Ecosystem"/>
          <p:cNvPicPr>
            <a:picLocks noChangeAspect="1" noChangeArrowheads="1"/>
          </p:cNvPicPr>
          <p:nvPr/>
        </p:nvPicPr>
        <p:blipFill>
          <a:blip r:embed="rId2"/>
          <a:srcRect/>
          <a:stretch>
            <a:fillRect/>
          </a:stretch>
        </p:blipFill>
        <p:spPr bwMode="auto">
          <a:xfrm>
            <a:off x="1278907" y="211059"/>
            <a:ext cx="9634186" cy="6443667"/>
          </a:xfrm>
          <a:prstGeom prst="rect">
            <a:avLst/>
          </a:prstGeom>
          <a:noFill/>
        </p:spPr>
      </p:pic>
    </p:spTree>
    <p:extLst>
      <p:ext uri="{BB962C8B-B14F-4D97-AF65-F5344CB8AC3E}">
        <p14:creationId xmlns:p14="http://schemas.microsoft.com/office/powerpoint/2010/main" val="31184497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219456"/>
            <a:ext cx="10515600" cy="5957507"/>
          </a:xfrm>
        </p:spPr>
        <p:txBody>
          <a:bodyPr>
            <a:normAutofit fontScale="92500" lnSpcReduction="20000"/>
          </a:bodyPr>
          <a:lstStyle/>
          <a:p>
            <a:pPr algn="just"/>
            <a:r>
              <a:rPr lang="en-US" dirty="0">
                <a:latin typeface="Arial Narrow" panose="020B0606020202030204" pitchFamily="34" charset="0"/>
              </a:rPr>
              <a:t>Hadoop has a large ecosystem of open source tools that can augment and extend the capabilities of the core module. Some of the main software tools used with Hadoop include:</a:t>
            </a:r>
          </a:p>
          <a:p>
            <a:pPr algn="just"/>
            <a:r>
              <a:rPr lang="en-US" b="1" u="sng" dirty="0">
                <a:latin typeface="Arial Narrow" panose="020B0606020202030204" pitchFamily="34" charset="0"/>
                <a:hlinkClick r:id="rId2"/>
              </a:rPr>
              <a:t>Apache Hive</a:t>
            </a:r>
            <a:r>
              <a:rPr lang="en-US" b="1" dirty="0">
                <a:latin typeface="Arial Narrow" panose="020B0606020202030204" pitchFamily="34" charset="0"/>
              </a:rPr>
              <a:t>:</a:t>
            </a:r>
            <a:r>
              <a:rPr lang="en-US" dirty="0">
                <a:latin typeface="Arial Narrow" panose="020B0606020202030204" pitchFamily="34" charset="0"/>
              </a:rPr>
              <a:t> A data warehouse that allows programmers to work with data in HDFS using a </a:t>
            </a:r>
            <a:r>
              <a:rPr lang="en-US" b="1" dirty="0">
                <a:latin typeface="Arial Narrow" panose="020B0606020202030204" pitchFamily="34" charset="0"/>
              </a:rPr>
              <a:t>query language called </a:t>
            </a:r>
            <a:r>
              <a:rPr lang="en-US" b="1" dirty="0" err="1">
                <a:latin typeface="Arial Narrow" panose="020B0606020202030204" pitchFamily="34" charset="0"/>
              </a:rPr>
              <a:t>HiveQL</a:t>
            </a:r>
            <a:r>
              <a:rPr lang="en-US" b="1" dirty="0">
                <a:latin typeface="Arial Narrow" panose="020B0606020202030204" pitchFamily="34" charset="0"/>
              </a:rPr>
              <a:t>, </a:t>
            </a:r>
            <a:r>
              <a:rPr lang="en-US" dirty="0">
                <a:latin typeface="Arial Narrow" panose="020B0606020202030204" pitchFamily="34" charset="0"/>
              </a:rPr>
              <a:t>which is similar to SQL</a:t>
            </a:r>
          </a:p>
          <a:p>
            <a:pPr algn="just"/>
            <a:r>
              <a:rPr lang="en-US" b="1" u="sng" dirty="0">
                <a:latin typeface="Arial Narrow" panose="020B0606020202030204" pitchFamily="34" charset="0"/>
                <a:hlinkClick r:id="rId3"/>
              </a:rPr>
              <a:t>Apache </a:t>
            </a:r>
            <a:r>
              <a:rPr lang="en-US" b="1" u="sng" dirty="0" err="1">
                <a:latin typeface="Arial Narrow" panose="020B0606020202030204" pitchFamily="34" charset="0"/>
                <a:hlinkClick r:id="rId3"/>
              </a:rPr>
              <a:t>HBase</a:t>
            </a:r>
            <a:r>
              <a:rPr lang="en-US" b="1" dirty="0">
                <a:latin typeface="Arial Narrow" panose="020B0606020202030204" pitchFamily="34" charset="0"/>
              </a:rPr>
              <a:t>:</a:t>
            </a:r>
            <a:r>
              <a:rPr lang="en-US" dirty="0">
                <a:latin typeface="Arial Narrow" panose="020B0606020202030204" pitchFamily="34" charset="0"/>
              </a:rPr>
              <a:t> An open source </a:t>
            </a:r>
            <a:r>
              <a:rPr lang="en-US" b="1" dirty="0">
                <a:latin typeface="Arial Narrow" panose="020B0606020202030204" pitchFamily="34" charset="0"/>
              </a:rPr>
              <a:t>non-relational distributed database </a:t>
            </a:r>
            <a:r>
              <a:rPr lang="en-US" dirty="0">
                <a:latin typeface="Arial Narrow" panose="020B0606020202030204" pitchFamily="34" charset="0"/>
              </a:rPr>
              <a:t>often paired with Hadoop</a:t>
            </a:r>
          </a:p>
          <a:p>
            <a:pPr algn="just"/>
            <a:r>
              <a:rPr lang="en-US" b="1" u="sng" dirty="0">
                <a:latin typeface="Arial Narrow" panose="020B0606020202030204" pitchFamily="34" charset="0"/>
                <a:hlinkClick r:id="rId4"/>
              </a:rPr>
              <a:t>Apache Pig</a:t>
            </a:r>
            <a:r>
              <a:rPr lang="en-US" b="1" dirty="0">
                <a:latin typeface="Arial Narrow" panose="020B0606020202030204" pitchFamily="34" charset="0"/>
              </a:rPr>
              <a:t>:</a:t>
            </a:r>
            <a:r>
              <a:rPr lang="en-US" dirty="0">
                <a:latin typeface="Arial Narrow" panose="020B0606020202030204" pitchFamily="34" charset="0"/>
              </a:rPr>
              <a:t> A tool used as an </a:t>
            </a:r>
            <a:r>
              <a:rPr lang="en-US" b="1" dirty="0">
                <a:latin typeface="Arial Narrow" panose="020B0606020202030204" pitchFamily="34" charset="0"/>
              </a:rPr>
              <a:t>abstraction layer over </a:t>
            </a:r>
            <a:r>
              <a:rPr lang="en-US" b="1" dirty="0" err="1">
                <a:latin typeface="Arial Narrow" panose="020B0606020202030204" pitchFamily="34" charset="0"/>
              </a:rPr>
              <a:t>MapReduce</a:t>
            </a:r>
            <a:r>
              <a:rPr lang="en-US" b="1" dirty="0">
                <a:latin typeface="Arial Narrow" panose="020B0606020202030204" pitchFamily="34" charset="0"/>
              </a:rPr>
              <a:t> </a:t>
            </a:r>
            <a:r>
              <a:rPr lang="en-US" dirty="0">
                <a:latin typeface="Arial Narrow" panose="020B0606020202030204" pitchFamily="34" charset="0"/>
              </a:rPr>
              <a:t>to analyze large sets of data and enables functions </a:t>
            </a:r>
            <a:r>
              <a:rPr lang="en-US" b="1" dirty="0">
                <a:latin typeface="Arial Narrow" panose="020B0606020202030204" pitchFamily="34" charset="0"/>
              </a:rPr>
              <a:t>like filter, sort, load, and join</a:t>
            </a:r>
          </a:p>
          <a:p>
            <a:pPr algn="just"/>
            <a:r>
              <a:rPr lang="en-US" b="1" u="sng" dirty="0">
                <a:latin typeface="Arial Narrow" panose="020B0606020202030204" pitchFamily="34" charset="0"/>
                <a:hlinkClick r:id="rId5"/>
              </a:rPr>
              <a:t>Apache Impala</a:t>
            </a:r>
            <a:r>
              <a:rPr lang="en-US" b="1" dirty="0">
                <a:latin typeface="Arial Narrow" panose="020B0606020202030204" pitchFamily="34" charset="0"/>
              </a:rPr>
              <a:t>:</a:t>
            </a:r>
            <a:r>
              <a:rPr lang="en-US" dirty="0">
                <a:latin typeface="Arial Narrow" panose="020B0606020202030204" pitchFamily="34" charset="0"/>
              </a:rPr>
              <a:t> Open source, massively </a:t>
            </a:r>
            <a:r>
              <a:rPr lang="en-US" b="1" dirty="0">
                <a:latin typeface="Arial Narrow" panose="020B0606020202030204" pitchFamily="34" charset="0"/>
              </a:rPr>
              <a:t>parallel processing SQL query </a:t>
            </a:r>
            <a:r>
              <a:rPr lang="en-US" dirty="0">
                <a:latin typeface="Arial Narrow" panose="020B0606020202030204" pitchFamily="34" charset="0"/>
              </a:rPr>
              <a:t>engine often used with Hadoop</a:t>
            </a:r>
          </a:p>
          <a:p>
            <a:pPr algn="just"/>
            <a:r>
              <a:rPr lang="en-US" b="1" u="sng" dirty="0">
                <a:latin typeface="Arial Narrow" panose="020B0606020202030204" pitchFamily="34" charset="0"/>
                <a:hlinkClick r:id="rId6"/>
              </a:rPr>
              <a:t>Apache </a:t>
            </a:r>
            <a:r>
              <a:rPr lang="en-US" b="1" u="sng" dirty="0" err="1">
                <a:latin typeface="Arial Narrow" panose="020B0606020202030204" pitchFamily="34" charset="0"/>
                <a:hlinkClick r:id="rId6"/>
              </a:rPr>
              <a:t>Sqoop</a:t>
            </a:r>
            <a:r>
              <a:rPr lang="en-US" b="1" dirty="0">
                <a:latin typeface="Arial Narrow" panose="020B0606020202030204" pitchFamily="34" charset="0"/>
              </a:rPr>
              <a:t>:</a:t>
            </a:r>
            <a:r>
              <a:rPr lang="en-US" dirty="0">
                <a:latin typeface="Arial Narrow" panose="020B0606020202030204" pitchFamily="34" charset="0"/>
              </a:rPr>
              <a:t> A </a:t>
            </a:r>
            <a:r>
              <a:rPr lang="en-US" b="1" dirty="0">
                <a:latin typeface="Arial Narrow" panose="020B0606020202030204" pitchFamily="34" charset="0"/>
              </a:rPr>
              <a:t>command-line interface application </a:t>
            </a:r>
            <a:r>
              <a:rPr lang="en-US" dirty="0">
                <a:latin typeface="Arial Narrow" panose="020B0606020202030204" pitchFamily="34" charset="0"/>
              </a:rPr>
              <a:t>for efficiently transferring bulk data between relational databases and Hadoop</a:t>
            </a:r>
          </a:p>
          <a:p>
            <a:pPr algn="just"/>
            <a:r>
              <a:rPr lang="en-US" b="1" u="sng" dirty="0">
                <a:latin typeface="Arial Narrow" panose="020B0606020202030204" pitchFamily="34" charset="0"/>
                <a:hlinkClick r:id="rId7"/>
              </a:rPr>
              <a:t>Apache </a:t>
            </a:r>
            <a:r>
              <a:rPr lang="en-US" b="1" u="sng" dirty="0" err="1">
                <a:latin typeface="Arial Narrow" panose="020B0606020202030204" pitchFamily="34" charset="0"/>
                <a:hlinkClick r:id="rId7"/>
              </a:rPr>
              <a:t>ZooKeeper</a:t>
            </a:r>
            <a:r>
              <a:rPr lang="en-US" b="1" dirty="0">
                <a:latin typeface="Arial Narrow" panose="020B0606020202030204" pitchFamily="34" charset="0"/>
              </a:rPr>
              <a:t>:</a:t>
            </a:r>
            <a:r>
              <a:rPr lang="en-US" dirty="0">
                <a:latin typeface="Arial Narrow" panose="020B0606020202030204" pitchFamily="34" charset="0"/>
              </a:rPr>
              <a:t> An open source </a:t>
            </a:r>
            <a:r>
              <a:rPr lang="en-US" b="1" dirty="0">
                <a:latin typeface="Arial Narrow" panose="020B0606020202030204" pitchFamily="34" charset="0"/>
              </a:rPr>
              <a:t>server that enables reliable distributed </a:t>
            </a:r>
            <a:r>
              <a:rPr lang="en-US" dirty="0">
                <a:latin typeface="Arial Narrow" panose="020B0606020202030204" pitchFamily="34" charset="0"/>
              </a:rPr>
              <a:t>coordination in Hadoop; a service for, "maintaining configuration information, naming, providing distributed synchronization, and providing group services"</a:t>
            </a:r>
          </a:p>
          <a:p>
            <a:pPr algn="just"/>
            <a:r>
              <a:rPr lang="en-US" b="1" u="sng" dirty="0">
                <a:latin typeface="Arial Narrow" panose="020B0606020202030204" pitchFamily="34" charset="0"/>
                <a:hlinkClick r:id="rId8"/>
              </a:rPr>
              <a:t>Apache </a:t>
            </a:r>
            <a:r>
              <a:rPr lang="en-US" b="1" u="sng" dirty="0" err="1">
                <a:latin typeface="Arial Narrow" panose="020B0606020202030204" pitchFamily="34" charset="0"/>
                <a:hlinkClick r:id="rId8"/>
              </a:rPr>
              <a:t>Oozie</a:t>
            </a:r>
            <a:r>
              <a:rPr lang="en-US" b="1" dirty="0">
                <a:latin typeface="Arial Narrow" panose="020B0606020202030204" pitchFamily="34" charset="0"/>
              </a:rPr>
              <a:t>:</a:t>
            </a:r>
            <a:r>
              <a:rPr lang="en-US" dirty="0">
                <a:latin typeface="Arial Narrow" panose="020B0606020202030204" pitchFamily="34" charset="0"/>
              </a:rPr>
              <a:t> A </a:t>
            </a:r>
            <a:r>
              <a:rPr lang="en-US" b="1" dirty="0">
                <a:latin typeface="Arial Narrow" panose="020B0606020202030204" pitchFamily="34" charset="0"/>
              </a:rPr>
              <a:t>workflow scheduler </a:t>
            </a:r>
            <a:r>
              <a:rPr lang="en-US" dirty="0">
                <a:latin typeface="Arial Narrow" panose="020B0606020202030204" pitchFamily="34" charset="0"/>
              </a:rPr>
              <a:t>for Hadoop jobs</a:t>
            </a:r>
          </a:p>
          <a:p>
            <a:endParaRPr lang="en-IN" dirty="0"/>
          </a:p>
        </p:txBody>
      </p:sp>
    </p:spTree>
    <p:extLst>
      <p:ext uri="{BB962C8B-B14F-4D97-AF65-F5344CB8AC3E}">
        <p14:creationId xmlns:p14="http://schemas.microsoft.com/office/powerpoint/2010/main" val="344329273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pPr algn="just"/>
            <a:r>
              <a:rPr lang="en-US" dirty="0">
                <a:latin typeface="Arial Narrow" panose="020B0606020202030204" pitchFamily="34" charset="0"/>
              </a:rPr>
              <a:t>For the end-users, though </a:t>
            </a:r>
            <a:r>
              <a:rPr lang="en-US" dirty="0" err="1">
                <a:latin typeface="Arial Narrow" panose="020B0606020202030204" pitchFamily="34" charset="0"/>
              </a:rPr>
              <a:t>MapReduce</a:t>
            </a:r>
            <a:r>
              <a:rPr lang="en-US" dirty="0">
                <a:latin typeface="Arial Narrow" panose="020B0606020202030204" pitchFamily="34" charset="0"/>
              </a:rPr>
              <a:t> Java code is common, any programming language can be used with "Hadoop Streaming" to implement the "map" and "reduce" parts of the user's program. </a:t>
            </a:r>
            <a:endParaRPr lang="en-US" dirty="0" smtClean="0">
              <a:latin typeface="Arial Narrow" panose="020B0606020202030204" pitchFamily="34" charset="0"/>
            </a:endParaRPr>
          </a:p>
          <a:p>
            <a:pPr algn="just"/>
            <a:r>
              <a:rPr lang="en-US" dirty="0" smtClean="0">
                <a:latin typeface="Arial Narrow" panose="020B0606020202030204" pitchFamily="34" charset="0"/>
              </a:rPr>
              <a:t>Apache </a:t>
            </a:r>
            <a:r>
              <a:rPr lang="en-US" dirty="0">
                <a:latin typeface="Arial Narrow" panose="020B0606020202030204" pitchFamily="34" charset="0"/>
              </a:rPr>
              <a:t>Pig and Apache Hive, among other related projects, expose higher level user interfaces like Pig </a:t>
            </a:r>
            <a:r>
              <a:rPr lang="en-US" dirty="0" err="1">
                <a:latin typeface="Arial Narrow" panose="020B0606020202030204" pitchFamily="34" charset="0"/>
              </a:rPr>
              <a:t>latin</a:t>
            </a:r>
            <a:r>
              <a:rPr lang="en-US" dirty="0">
                <a:latin typeface="Arial Narrow" panose="020B0606020202030204" pitchFamily="34" charset="0"/>
              </a:rPr>
              <a:t> and a SQL variant respectively. </a:t>
            </a:r>
            <a:endParaRPr lang="en-US" dirty="0" smtClean="0">
              <a:latin typeface="Arial Narrow" panose="020B0606020202030204" pitchFamily="34" charset="0"/>
            </a:endParaRPr>
          </a:p>
          <a:p>
            <a:pPr algn="just"/>
            <a:r>
              <a:rPr lang="en-US" dirty="0" smtClean="0">
                <a:latin typeface="Arial Narrow" panose="020B0606020202030204" pitchFamily="34" charset="0"/>
              </a:rPr>
              <a:t>The </a:t>
            </a:r>
            <a:r>
              <a:rPr lang="en-US" dirty="0">
                <a:latin typeface="Arial Narrow" panose="020B0606020202030204" pitchFamily="34" charset="0"/>
              </a:rPr>
              <a:t>Hadoop framework itself is mostly written in the Java programming language, with some native code in C and command line utilities written as shell-scripts</a:t>
            </a:r>
            <a:endParaRPr lang="en-IN" dirty="0">
              <a:latin typeface="Arial Narrow" panose="020B0606020202030204" pitchFamily="34" charset="0"/>
            </a:endParaRPr>
          </a:p>
        </p:txBody>
      </p:sp>
    </p:spTree>
    <p:extLst>
      <p:ext uri="{BB962C8B-B14F-4D97-AF65-F5344CB8AC3E}">
        <p14:creationId xmlns:p14="http://schemas.microsoft.com/office/powerpoint/2010/main" val="87028416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latin typeface="Arial Narrow" panose="020B0606020202030204" pitchFamily="34" charset="0"/>
              </a:rPr>
              <a:t>HDFS and </a:t>
            </a:r>
            <a:r>
              <a:rPr lang="en-IN" b="1" dirty="0" err="1">
                <a:latin typeface="Arial Narrow" panose="020B0606020202030204" pitchFamily="34" charset="0"/>
              </a:rPr>
              <a:t>MapReduce</a:t>
            </a:r>
            <a:r>
              <a:rPr lang="en-IN" b="1" dirty="0">
                <a:latin typeface="Arial Narrow" panose="020B0606020202030204" pitchFamily="34" charset="0"/>
              </a:rPr>
              <a:t/>
            </a:r>
            <a:br>
              <a:rPr lang="en-IN" b="1" dirty="0">
                <a:latin typeface="Arial Narrow" panose="020B0606020202030204" pitchFamily="34" charset="0"/>
              </a:rPr>
            </a:br>
            <a:endParaRPr lang="en-IN" dirty="0">
              <a:latin typeface="Arial Narrow" panose="020B0606020202030204" pitchFamily="34" charset="0"/>
            </a:endParaRPr>
          </a:p>
        </p:txBody>
      </p:sp>
      <p:sp>
        <p:nvSpPr>
          <p:cNvPr id="3" name="Content Placeholder 2"/>
          <p:cNvSpPr>
            <a:spLocks noGrp="1"/>
          </p:cNvSpPr>
          <p:nvPr>
            <p:ph idx="1"/>
          </p:nvPr>
        </p:nvSpPr>
        <p:spPr/>
        <p:txBody>
          <a:bodyPr/>
          <a:lstStyle/>
          <a:p>
            <a:r>
              <a:rPr lang="en-US" dirty="0">
                <a:latin typeface="Arial Narrow" panose="020B0606020202030204" pitchFamily="34" charset="0"/>
              </a:rPr>
              <a:t>There are two primary components at the core of Apache Hadoop 1.x: </a:t>
            </a:r>
            <a:r>
              <a:rPr lang="en-US" b="1" dirty="0">
                <a:latin typeface="Arial Narrow" panose="020B0606020202030204" pitchFamily="34" charset="0"/>
              </a:rPr>
              <a:t>the Hadoop Distributed File System (HDFS) and the </a:t>
            </a:r>
            <a:r>
              <a:rPr lang="en-US" b="1" dirty="0" err="1">
                <a:latin typeface="Arial Narrow" panose="020B0606020202030204" pitchFamily="34" charset="0"/>
              </a:rPr>
              <a:t>MapReduce</a:t>
            </a:r>
            <a:r>
              <a:rPr lang="en-US" b="1" dirty="0">
                <a:latin typeface="Arial Narrow" panose="020B0606020202030204" pitchFamily="34" charset="0"/>
              </a:rPr>
              <a:t> parallel processing framework. </a:t>
            </a:r>
            <a:endParaRPr lang="en-US" b="1" dirty="0" smtClean="0">
              <a:latin typeface="Arial Narrow" panose="020B0606020202030204" pitchFamily="34" charset="0"/>
            </a:endParaRPr>
          </a:p>
          <a:p>
            <a:r>
              <a:rPr lang="en-US" dirty="0" smtClean="0">
                <a:latin typeface="Arial Narrow" panose="020B0606020202030204" pitchFamily="34" charset="0"/>
              </a:rPr>
              <a:t>These </a:t>
            </a:r>
            <a:r>
              <a:rPr lang="en-US" dirty="0">
                <a:latin typeface="Arial Narrow" panose="020B0606020202030204" pitchFamily="34" charset="0"/>
              </a:rPr>
              <a:t>are both open source projects, inspired by technologies created inside Google.</a:t>
            </a:r>
            <a:endParaRPr lang="en-IN" dirty="0">
              <a:latin typeface="Arial Narrow" panose="020B0606020202030204" pitchFamily="34" charset="0"/>
            </a:endParaRPr>
          </a:p>
        </p:txBody>
      </p:sp>
    </p:spTree>
    <p:extLst>
      <p:ext uri="{BB962C8B-B14F-4D97-AF65-F5344CB8AC3E}">
        <p14:creationId xmlns:p14="http://schemas.microsoft.com/office/powerpoint/2010/main" val="166875511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pPr algn="just"/>
            <a:r>
              <a:rPr lang="en-US" b="1" dirty="0">
                <a:latin typeface="Arial Narrow" panose="020B0606020202030204" pitchFamily="34" charset="0"/>
              </a:rPr>
              <a:t>Key Components of Hadoop</a:t>
            </a:r>
            <a:endParaRPr lang="en-US" dirty="0">
              <a:latin typeface="Arial Narrow" panose="020B0606020202030204" pitchFamily="34" charset="0"/>
            </a:endParaRPr>
          </a:p>
          <a:p>
            <a:pPr algn="just"/>
            <a:r>
              <a:rPr lang="en-US" b="1" dirty="0">
                <a:latin typeface="Arial Narrow" panose="020B0606020202030204" pitchFamily="34" charset="0"/>
              </a:rPr>
              <a:t>Hadoop Distributed File System (HDFS)</a:t>
            </a:r>
            <a:r>
              <a:rPr lang="en-US" dirty="0">
                <a:latin typeface="Arial Narrow" panose="020B0606020202030204" pitchFamily="34" charset="0"/>
              </a:rPr>
              <a:t>: A distributed file system that provides </a:t>
            </a:r>
            <a:r>
              <a:rPr lang="en-US" b="1" dirty="0">
                <a:latin typeface="Arial Narrow" panose="020B0606020202030204" pitchFamily="34" charset="0"/>
              </a:rPr>
              <a:t>high-throughput access to application data</a:t>
            </a:r>
            <a:r>
              <a:rPr lang="en-US" dirty="0">
                <a:latin typeface="Arial Narrow" panose="020B0606020202030204" pitchFamily="34" charset="0"/>
              </a:rPr>
              <a:t>. It is designed to store large files across </a:t>
            </a:r>
            <a:r>
              <a:rPr lang="en-US" b="1" dirty="0">
                <a:latin typeface="Arial Narrow" panose="020B0606020202030204" pitchFamily="34" charset="0"/>
              </a:rPr>
              <a:t>multiple machines in a fault-tolerant manner</a:t>
            </a:r>
            <a:r>
              <a:rPr lang="en-US" dirty="0">
                <a:latin typeface="Arial Narrow" panose="020B0606020202030204" pitchFamily="34" charset="0"/>
              </a:rPr>
              <a:t>.</a:t>
            </a:r>
          </a:p>
          <a:p>
            <a:pPr algn="just"/>
            <a:r>
              <a:rPr lang="en-US" b="1" dirty="0" err="1">
                <a:latin typeface="Arial Narrow" panose="020B0606020202030204" pitchFamily="34" charset="0"/>
              </a:rPr>
              <a:t>MapReduce</a:t>
            </a:r>
            <a:r>
              <a:rPr lang="en-US" dirty="0">
                <a:latin typeface="Arial Narrow" panose="020B0606020202030204" pitchFamily="34" charset="0"/>
              </a:rPr>
              <a:t>: A programming model and software framework for writing applications that can </a:t>
            </a:r>
            <a:r>
              <a:rPr lang="en-US" b="1" dirty="0">
                <a:latin typeface="Arial Narrow" panose="020B0606020202030204" pitchFamily="34" charset="0"/>
              </a:rPr>
              <a:t>process large amounts of data in parallel on large clusters of commodity hardware in a reliable, fault-tolerant manner</a:t>
            </a:r>
            <a:r>
              <a:rPr lang="en-US" dirty="0">
                <a:latin typeface="Arial Narrow" panose="020B0606020202030204" pitchFamily="34" charset="0"/>
              </a:rPr>
              <a:t>.</a:t>
            </a:r>
          </a:p>
          <a:p>
            <a:endParaRPr lang="en-IN" dirty="0"/>
          </a:p>
        </p:txBody>
      </p:sp>
    </p:spTree>
    <p:extLst>
      <p:ext uri="{BB962C8B-B14F-4D97-AF65-F5344CB8AC3E}">
        <p14:creationId xmlns:p14="http://schemas.microsoft.com/office/powerpoint/2010/main" val="224531070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5" name="Picture 4"/>
          <p:cNvPicPr>
            <a:picLocks noChangeAspect="1"/>
          </p:cNvPicPr>
          <p:nvPr/>
        </p:nvPicPr>
        <p:blipFill>
          <a:blip r:embed="rId2"/>
          <a:stretch>
            <a:fillRect/>
          </a:stretch>
        </p:blipFill>
        <p:spPr>
          <a:xfrm>
            <a:off x="1596009" y="92075"/>
            <a:ext cx="8999982" cy="6506744"/>
          </a:xfrm>
          <a:prstGeom prst="rect">
            <a:avLst/>
          </a:prstGeom>
        </p:spPr>
      </p:pic>
    </p:spTree>
    <p:extLst>
      <p:ext uri="{BB962C8B-B14F-4D97-AF65-F5344CB8AC3E}">
        <p14:creationId xmlns:p14="http://schemas.microsoft.com/office/powerpoint/2010/main" val="191757375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1822" y="-148331"/>
            <a:ext cx="10515600" cy="1325563"/>
          </a:xfrm>
        </p:spPr>
        <p:txBody>
          <a:bodyPr>
            <a:normAutofit/>
          </a:bodyPr>
          <a:lstStyle/>
          <a:p>
            <a:r>
              <a:rPr lang="en-US" sz="4800" b="1" dirty="0" smtClean="0">
                <a:latin typeface="Arial Narrow" panose="020B0606020202030204" pitchFamily="34" charset="0"/>
              </a:rPr>
              <a:t>What is Big Data?</a:t>
            </a:r>
            <a:endParaRPr lang="en-IN" sz="4800" b="1" dirty="0">
              <a:latin typeface="Arial Narrow" panose="020B0606020202030204" pitchFamily="34" charset="0"/>
            </a:endParaRPr>
          </a:p>
        </p:txBody>
      </p:sp>
      <p:sp>
        <p:nvSpPr>
          <p:cNvPr id="3" name="Content Placeholder 2"/>
          <p:cNvSpPr>
            <a:spLocks noGrp="1"/>
          </p:cNvSpPr>
          <p:nvPr>
            <p:ph idx="1"/>
          </p:nvPr>
        </p:nvSpPr>
        <p:spPr>
          <a:xfrm>
            <a:off x="605444" y="1177232"/>
            <a:ext cx="11281756" cy="4351338"/>
          </a:xfrm>
        </p:spPr>
        <p:txBody>
          <a:bodyPr>
            <a:noAutofit/>
          </a:bodyPr>
          <a:lstStyle/>
          <a:p>
            <a:r>
              <a:rPr lang="en-US" sz="2400" dirty="0" smtClean="0">
                <a:latin typeface="Arial Narrow" panose="020B0606020202030204" pitchFamily="34" charset="0"/>
              </a:rPr>
              <a:t>As </a:t>
            </a:r>
            <a:r>
              <a:rPr lang="en-US" sz="2400" dirty="0">
                <a:latin typeface="Arial Narrow" panose="020B0606020202030204" pitchFamily="34" charset="0"/>
              </a:rPr>
              <a:t>Gartner defines it –“Big Data are </a:t>
            </a:r>
            <a:r>
              <a:rPr lang="en-US" sz="2400" b="1" dirty="0">
                <a:latin typeface="Arial Narrow" panose="020B0606020202030204" pitchFamily="34" charset="0"/>
              </a:rPr>
              <a:t>high volume, high velocity, or high-variety information </a:t>
            </a:r>
            <a:r>
              <a:rPr lang="en-US" sz="2400" dirty="0">
                <a:latin typeface="Arial Narrow" panose="020B0606020202030204" pitchFamily="34" charset="0"/>
              </a:rPr>
              <a:t>assets that require </a:t>
            </a:r>
            <a:r>
              <a:rPr lang="en-US" sz="2400" b="1" dirty="0">
                <a:latin typeface="Arial Narrow" panose="020B0606020202030204" pitchFamily="34" charset="0"/>
              </a:rPr>
              <a:t>new forms of processing </a:t>
            </a:r>
            <a:r>
              <a:rPr lang="en-US" sz="2400" dirty="0">
                <a:latin typeface="Arial Narrow" panose="020B0606020202030204" pitchFamily="34" charset="0"/>
              </a:rPr>
              <a:t>to enable </a:t>
            </a:r>
            <a:r>
              <a:rPr lang="en-US" sz="2400" b="1" dirty="0">
                <a:latin typeface="Arial Narrow" panose="020B0606020202030204" pitchFamily="34" charset="0"/>
              </a:rPr>
              <a:t>enhanced decision making, insight discovery, and process optimization</a:t>
            </a:r>
            <a:r>
              <a:rPr lang="en-US" sz="2400" b="1" dirty="0" smtClean="0">
                <a:latin typeface="Arial Narrow" panose="020B0606020202030204" pitchFamily="34" charset="0"/>
              </a:rPr>
              <a:t>.”</a:t>
            </a:r>
          </a:p>
          <a:p>
            <a:r>
              <a:rPr lang="en-US" sz="2400" dirty="0" smtClean="0">
                <a:latin typeface="Arial Narrow" panose="020B0606020202030204" pitchFamily="34" charset="0"/>
              </a:rPr>
              <a:t>The </a:t>
            </a:r>
            <a:r>
              <a:rPr lang="en-US" sz="2400" dirty="0">
                <a:latin typeface="Arial Narrow" panose="020B0606020202030204" pitchFamily="34" charset="0"/>
              </a:rPr>
              <a:t>term ‘big data’ is self-explanatory −</a:t>
            </a:r>
            <a:r>
              <a:rPr lang="en-US" sz="2400" b="1" dirty="0">
                <a:latin typeface="Arial Narrow" panose="020B0606020202030204" pitchFamily="34" charset="0"/>
              </a:rPr>
              <a:t>a collection of huge data sets that normal computing techniques cannot process. </a:t>
            </a:r>
            <a:endParaRPr lang="en-US" sz="2400" b="1" dirty="0" smtClean="0">
              <a:latin typeface="Arial Narrow" panose="020B0606020202030204" pitchFamily="34" charset="0"/>
            </a:endParaRPr>
          </a:p>
          <a:p>
            <a:r>
              <a:rPr lang="en-US" sz="2400" dirty="0" smtClean="0">
                <a:latin typeface="Arial Narrow" panose="020B0606020202030204" pitchFamily="34" charset="0"/>
              </a:rPr>
              <a:t>The </a:t>
            </a:r>
            <a:r>
              <a:rPr lang="en-US" sz="2400" dirty="0">
                <a:latin typeface="Arial Narrow" panose="020B0606020202030204" pitchFamily="34" charset="0"/>
              </a:rPr>
              <a:t>term not only refers to the data, but also to the various </a:t>
            </a:r>
            <a:r>
              <a:rPr lang="en-US" sz="2400" b="1" dirty="0">
                <a:latin typeface="Arial Narrow" panose="020B0606020202030204" pitchFamily="34" charset="0"/>
              </a:rPr>
              <a:t>frameworks, tools, and techniques involved. </a:t>
            </a:r>
            <a:endParaRPr lang="en-US" sz="2400" b="1" dirty="0" smtClean="0">
              <a:latin typeface="Arial Narrow" panose="020B0606020202030204" pitchFamily="34" charset="0"/>
            </a:endParaRPr>
          </a:p>
          <a:p>
            <a:r>
              <a:rPr lang="en-US" sz="2400" dirty="0" smtClean="0">
                <a:latin typeface="Arial Narrow" panose="020B0606020202030204" pitchFamily="34" charset="0"/>
              </a:rPr>
              <a:t>Technological </a:t>
            </a:r>
            <a:r>
              <a:rPr lang="en-US" sz="2400" dirty="0">
                <a:latin typeface="Arial Narrow" panose="020B0606020202030204" pitchFamily="34" charset="0"/>
              </a:rPr>
              <a:t>advancement and the advent of </a:t>
            </a:r>
            <a:r>
              <a:rPr lang="en-US" sz="2400" b="1" dirty="0">
                <a:latin typeface="Arial Narrow" panose="020B0606020202030204" pitchFamily="34" charset="0"/>
              </a:rPr>
              <a:t>new channels of communication (like social networking) and new, stronger devices have presented a challenge to industry players </a:t>
            </a:r>
            <a:r>
              <a:rPr lang="en-US" sz="2400" dirty="0">
                <a:latin typeface="Arial Narrow" panose="020B0606020202030204" pitchFamily="34" charset="0"/>
              </a:rPr>
              <a:t>in the sense that they have to find other ways to handle the data</a:t>
            </a:r>
            <a:r>
              <a:rPr lang="en-US" sz="2400" dirty="0" smtClean="0">
                <a:latin typeface="Arial Narrow" panose="020B0606020202030204" pitchFamily="34" charset="0"/>
              </a:rPr>
              <a:t>.</a:t>
            </a:r>
          </a:p>
          <a:p>
            <a:r>
              <a:rPr lang="en-US" sz="2400" dirty="0" smtClean="0">
                <a:latin typeface="Arial Narrow" panose="020B0606020202030204" pitchFamily="34" charset="0"/>
              </a:rPr>
              <a:t>Big </a:t>
            </a:r>
            <a:r>
              <a:rPr lang="en-US" sz="2400" dirty="0">
                <a:latin typeface="Arial Narrow" panose="020B0606020202030204" pitchFamily="34" charset="0"/>
              </a:rPr>
              <a:t>data is an </a:t>
            </a:r>
            <a:r>
              <a:rPr lang="en-US" sz="2400" b="1" dirty="0">
                <a:latin typeface="Arial Narrow" panose="020B0606020202030204" pitchFamily="34" charset="0"/>
              </a:rPr>
              <a:t>all-inclusive term</a:t>
            </a:r>
            <a:r>
              <a:rPr lang="en-US" sz="2400" dirty="0">
                <a:latin typeface="Arial Narrow" panose="020B0606020202030204" pitchFamily="34" charset="0"/>
              </a:rPr>
              <a:t>, representing the </a:t>
            </a:r>
            <a:r>
              <a:rPr lang="en-US" sz="2400" b="1" dirty="0">
                <a:latin typeface="Arial Narrow" panose="020B0606020202030204" pitchFamily="34" charset="0"/>
              </a:rPr>
              <a:t>enormous volume of complex data sets that companies and governments generate in the present-day digital environment</a:t>
            </a:r>
            <a:r>
              <a:rPr lang="en-US" sz="2400" dirty="0">
                <a:latin typeface="Arial Narrow" panose="020B0606020202030204" pitchFamily="34" charset="0"/>
              </a:rPr>
              <a:t>. </a:t>
            </a:r>
            <a:endParaRPr lang="en-US" sz="2400" dirty="0" smtClean="0">
              <a:latin typeface="Arial Narrow" panose="020B0606020202030204" pitchFamily="34" charset="0"/>
            </a:endParaRPr>
          </a:p>
          <a:p>
            <a:r>
              <a:rPr lang="en-US" sz="2400" dirty="0" smtClean="0">
                <a:latin typeface="Arial Narrow" panose="020B0606020202030204" pitchFamily="34" charset="0"/>
              </a:rPr>
              <a:t>Big </a:t>
            </a:r>
            <a:r>
              <a:rPr lang="en-US" sz="2400" dirty="0">
                <a:latin typeface="Arial Narrow" panose="020B0606020202030204" pitchFamily="34" charset="0"/>
              </a:rPr>
              <a:t>data, typically measured in </a:t>
            </a:r>
            <a:r>
              <a:rPr lang="en-US" sz="2400" b="1" dirty="0">
                <a:latin typeface="Arial Narrow" panose="020B0606020202030204" pitchFamily="34" charset="0"/>
              </a:rPr>
              <a:t>petabytes or terabytes, materializes from three major sources</a:t>
            </a:r>
            <a:r>
              <a:rPr lang="en-US" sz="2400" dirty="0">
                <a:latin typeface="Arial Narrow" panose="020B0606020202030204" pitchFamily="34" charset="0"/>
              </a:rPr>
              <a:t>— transactional data, machine data, and social data.</a:t>
            </a:r>
            <a:endParaRPr lang="en-IN" sz="2400" dirty="0">
              <a:latin typeface="Arial Narrow" panose="020B0606020202030204" pitchFamily="34" charset="0"/>
            </a:endParaRPr>
          </a:p>
        </p:txBody>
      </p:sp>
    </p:spTree>
    <p:extLst>
      <p:ext uri="{BB962C8B-B14F-4D97-AF65-F5344CB8AC3E}">
        <p14:creationId xmlns:p14="http://schemas.microsoft.com/office/powerpoint/2010/main" val="3260791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Hadoop distributed file system</a:t>
            </a:r>
            <a:br>
              <a:rPr lang="en-IN" b="1" dirty="0"/>
            </a:br>
            <a:endParaRPr lang="en-IN" dirty="0"/>
          </a:p>
        </p:txBody>
      </p:sp>
      <p:sp>
        <p:nvSpPr>
          <p:cNvPr id="3" name="Content Placeholder 2"/>
          <p:cNvSpPr>
            <a:spLocks noGrp="1"/>
          </p:cNvSpPr>
          <p:nvPr>
            <p:ph idx="1"/>
          </p:nvPr>
        </p:nvSpPr>
        <p:spPr/>
        <p:txBody>
          <a:bodyPr>
            <a:normAutofit fontScale="92500"/>
          </a:bodyPr>
          <a:lstStyle/>
          <a:p>
            <a:pPr algn="just"/>
            <a:r>
              <a:rPr lang="en-US" dirty="0">
                <a:latin typeface="Arial Narrow" panose="020B0606020202030204" pitchFamily="34" charset="0"/>
              </a:rPr>
              <a:t>The Hadoop distributed file system (HDFS) is a </a:t>
            </a:r>
            <a:r>
              <a:rPr lang="en-US" b="1" dirty="0">
                <a:latin typeface="Arial Narrow" panose="020B0606020202030204" pitchFamily="34" charset="0"/>
              </a:rPr>
              <a:t>distributed, scalable, and portable file-system written in Java for the Hadoop framework. </a:t>
            </a:r>
            <a:endParaRPr lang="en-US" b="1" dirty="0" smtClean="0">
              <a:latin typeface="Arial Narrow" panose="020B0606020202030204" pitchFamily="34" charset="0"/>
            </a:endParaRPr>
          </a:p>
          <a:p>
            <a:pPr algn="just"/>
            <a:r>
              <a:rPr lang="en-US" dirty="0" smtClean="0">
                <a:latin typeface="Arial Narrow" panose="020B0606020202030204" pitchFamily="34" charset="0"/>
              </a:rPr>
              <a:t>Each </a:t>
            </a:r>
            <a:r>
              <a:rPr lang="en-US" dirty="0">
                <a:latin typeface="Arial Narrow" panose="020B0606020202030204" pitchFamily="34" charset="0"/>
              </a:rPr>
              <a:t>node in a Hadoop instance typically has a </a:t>
            </a:r>
            <a:r>
              <a:rPr lang="en-US" b="1" dirty="0">
                <a:latin typeface="Arial Narrow" panose="020B0606020202030204" pitchFamily="34" charset="0"/>
              </a:rPr>
              <a:t>single </a:t>
            </a:r>
            <a:r>
              <a:rPr lang="en-US" b="1" dirty="0" err="1">
                <a:latin typeface="Arial Narrow" panose="020B0606020202030204" pitchFamily="34" charset="0"/>
              </a:rPr>
              <a:t>namenode</a:t>
            </a:r>
            <a:r>
              <a:rPr lang="en-US" b="1" dirty="0">
                <a:latin typeface="Arial Narrow" panose="020B0606020202030204" pitchFamily="34" charset="0"/>
              </a:rPr>
              <a:t>, and a cluster of </a:t>
            </a:r>
            <a:r>
              <a:rPr lang="en-US" b="1" dirty="0" err="1">
                <a:latin typeface="Arial Narrow" panose="020B0606020202030204" pitchFamily="34" charset="0"/>
              </a:rPr>
              <a:t>datanodes</a:t>
            </a:r>
            <a:r>
              <a:rPr lang="en-US" b="1" dirty="0">
                <a:latin typeface="Arial Narrow" panose="020B0606020202030204" pitchFamily="34" charset="0"/>
              </a:rPr>
              <a:t> form the HDFS cluster. </a:t>
            </a:r>
            <a:endParaRPr lang="en-US" b="1" dirty="0" smtClean="0">
              <a:latin typeface="Arial Narrow" panose="020B0606020202030204" pitchFamily="34" charset="0"/>
            </a:endParaRPr>
          </a:p>
          <a:p>
            <a:pPr algn="just"/>
            <a:r>
              <a:rPr lang="en-US" dirty="0" smtClean="0">
                <a:latin typeface="Arial Narrow" panose="020B0606020202030204" pitchFamily="34" charset="0"/>
              </a:rPr>
              <a:t>The </a:t>
            </a:r>
            <a:r>
              <a:rPr lang="en-US" dirty="0">
                <a:latin typeface="Arial Narrow" panose="020B0606020202030204" pitchFamily="34" charset="0"/>
              </a:rPr>
              <a:t>situation is typical because each node does not require a </a:t>
            </a:r>
            <a:r>
              <a:rPr lang="en-US" b="1" dirty="0" err="1">
                <a:latin typeface="Arial Narrow" panose="020B0606020202030204" pitchFamily="34" charset="0"/>
              </a:rPr>
              <a:t>datanode</a:t>
            </a:r>
            <a:r>
              <a:rPr lang="en-US" b="1" dirty="0">
                <a:latin typeface="Arial Narrow" panose="020B0606020202030204" pitchFamily="34" charset="0"/>
              </a:rPr>
              <a:t> to be present. </a:t>
            </a:r>
            <a:endParaRPr lang="en-US" b="1" dirty="0" smtClean="0">
              <a:latin typeface="Arial Narrow" panose="020B0606020202030204" pitchFamily="34" charset="0"/>
            </a:endParaRPr>
          </a:p>
          <a:p>
            <a:pPr algn="just"/>
            <a:r>
              <a:rPr lang="en-US" dirty="0" smtClean="0">
                <a:latin typeface="Arial Narrow" panose="020B0606020202030204" pitchFamily="34" charset="0"/>
              </a:rPr>
              <a:t>Each </a:t>
            </a:r>
            <a:r>
              <a:rPr lang="en-US" dirty="0" err="1">
                <a:latin typeface="Arial Narrow" panose="020B0606020202030204" pitchFamily="34" charset="0"/>
              </a:rPr>
              <a:t>datanode</a:t>
            </a:r>
            <a:r>
              <a:rPr lang="en-US" dirty="0">
                <a:latin typeface="Arial Narrow" panose="020B0606020202030204" pitchFamily="34" charset="0"/>
              </a:rPr>
              <a:t> serves up </a:t>
            </a:r>
            <a:r>
              <a:rPr lang="en-US" b="1" dirty="0">
                <a:latin typeface="Arial Narrow" panose="020B0606020202030204" pitchFamily="34" charset="0"/>
              </a:rPr>
              <a:t>blocks of data over the network </a:t>
            </a:r>
            <a:r>
              <a:rPr lang="en-US" dirty="0">
                <a:latin typeface="Arial Narrow" panose="020B0606020202030204" pitchFamily="34" charset="0"/>
              </a:rPr>
              <a:t>using a block protocol specific to HDFS</a:t>
            </a:r>
            <a:r>
              <a:rPr lang="en-US" dirty="0" smtClean="0">
                <a:latin typeface="Arial Narrow" panose="020B0606020202030204" pitchFamily="34" charset="0"/>
              </a:rPr>
              <a:t>.</a:t>
            </a:r>
          </a:p>
          <a:p>
            <a:pPr algn="just"/>
            <a:r>
              <a:rPr lang="en-US" dirty="0" smtClean="0">
                <a:latin typeface="Arial Narrow" panose="020B0606020202030204" pitchFamily="34" charset="0"/>
              </a:rPr>
              <a:t> </a:t>
            </a:r>
            <a:r>
              <a:rPr lang="en-US" dirty="0">
                <a:latin typeface="Arial Narrow" panose="020B0606020202030204" pitchFamily="34" charset="0"/>
              </a:rPr>
              <a:t>The file system uses the </a:t>
            </a:r>
            <a:r>
              <a:rPr lang="en-US" b="1" dirty="0">
                <a:latin typeface="Arial Narrow" panose="020B0606020202030204" pitchFamily="34" charset="0"/>
              </a:rPr>
              <a:t>TCP/IP layer for communication</a:t>
            </a:r>
            <a:r>
              <a:rPr lang="en-US" dirty="0" smtClean="0">
                <a:latin typeface="Arial Narrow" panose="020B0606020202030204" pitchFamily="34" charset="0"/>
              </a:rPr>
              <a:t>.</a:t>
            </a:r>
          </a:p>
          <a:p>
            <a:pPr algn="just"/>
            <a:r>
              <a:rPr lang="en-US" dirty="0" smtClean="0">
                <a:latin typeface="Arial Narrow" panose="020B0606020202030204" pitchFamily="34" charset="0"/>
              </a:rPr>
              <a:t>Clients </a:t>
            </a:r>
            <a:r>
              <a:rPr lang="en-US" dirty="0">
                <a:latin typeface="Arial Narrow" panose="020B0606020202030204" pitchFamily="34" charset="0"/>
              </a:rPr>
              <a:t>use Remote procedure call (RPC) to communicate between each other.</a:t>
            </a:r>
            <a:endParaRPr lang="en-IN" dirty="0">
              <a:latin typeface="Arial Narrow" panose="020B0606020202030204" pitchFamily="34" charset="0"/>
            </a:endParaRPr>
          </a:p>
        </p:txBody>
      </p:sp>
    </p:spTree>
    <p:extLst>
      <p:ext uri="{BB962C8B-B14F-4D97-AF65-F5344CB8AC3E}">
        <p14:creationId xmlns:p14="http://schemas.microsoft.com/office/powerpoint/2010/main" val="208115401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a:blip r:embed="rId2"/>
          <a:stretch>
            <a:fillRect/>
          </a:stretch>
        </p:blipFill>
        <p:spPr>
          <a:xfrm>
            <a:off x="1154373" y="365125"/>
            <a:ext cx="10199427" cy="6029752"/>
          </a:xfrm>
          <a:prstGeom prst="rect">
            <a:avLst/>
          </a:prstGeom>
        </p:spPr>
      </p:pic>
    </p:spTree>
    <p:extLst>
      <p:ext uri="{BB962C8B-B14F-4D97-AF65-F5344CB8AC3E}">
        <p14:creationId xmlns:p14="http://schemas.microsoft.com/office/powerpoint/2010/main" val="245188515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0208" y="1554481"/>
            <a:ext cx="12051792" cy="4754880"/>
          </a:xfrm>
        </p:spPr>
        <p:txBody>
          <a:bodyPr>
            <a:normAutofit/>
          </a:bodyPr>
          <a:lstStyle/>
          <a:p>
            <a:pPr algn="just"/>
            <a:r>
              <a:rPr lang="en-US" sz="3200" dirty="0">
                <a:latin typeface="Arial Narrow" panose="020B0606020202030204" pitchFamily="34" charset="0"/>
              </a:rPr>
              <a:t>HDFS stores large files (typically in the range of gigabytes to terabytes) across multiple machines. </a:t>
            </a:r>
            <a:endParaRPr lang="en-US" sz="3200" dirty="0" smtClean="0">
              <a:latin typeface="Arial Narrow" panose="020B0606020202030204" pitchFamily="34" charset="0"/>
            </a:endParaRPr>
          </a:p>
          <a:p>
            <a:pPr algn="just"/>
            <a:r>
              <a:rPr lang="en-US" sz="3200" dirty="0" smtClean="0">
                <a:latin typeface="Arial Narrow" panose="020B0606020202030204" pitchFamily="34" charset="0"/>
              </a:rPr>
              <a:t>It </a:t>
            </a:r>
            <a:r>
              <a:rPr lang="en-US" sz="3200" dirty="0">
                <a:latin typeface="Arial Narrow" panose="020B0606020202030204" pitchFamily="34" charset="0"/>
              </a:rPr>
              <a:t>achieves reliability by replicating the data across multiple hosts, and hence does not require RAID storage on hosts. </a:t>
            </a:r>
            <a:endParaRPr lang="en-US" sz="3200" dirty="0" smtClean="0">
              <a:latin typeface="Arial Narrow" panose="020B0606020202030204" pitchFamily="34" charset="0"/>
            </a:endParaRPr>
          </a:p>
          <a:p>
            <a:pPr algn="just"/>
            <a:r>
              <a:rPr lang="en-US" sz="3200" dirty="0" smtClean="0">
                <a:latin typeface="Arial Narrow" panose="020B0606020202030204" pitchFamily="34" charset="0"/>
              </a:rPr>
              <a:t>With </a:t>
            </a:r>
            <a:r>
              <a:rPr lang="en-US" sz="3200" dirty="0">
                <a:latin typeface="Arial Narrow" panose="020B0606020202030204" pitchFamily="34" charset="0"/>
              </a:rPr>
              <a:t>the default replication value, 3, data is stored on three nodes: two on the same rack, and one on a different rack. </a:t>
            </a:r>
            <a:endParaRPr lang="en-US" sz="3200" dirty="0" smtClean="0">
              <a:latin typeface="Arial Narrow" panose="020B0606020202030204" pitchFamily="34" charset="0"/>
            </a:endParaRPr>
          </a:p>
          <a:p>
            <a:pPr algn="just"/>
            <a:r>
              <a:rPr lang="en-US" sz="3200" dirty="0" smtClean="0">
                <a:latin typeface="Arial Narrow" panose="020B0606020202030204" pitchFamily="34" charset="0"/>
              </a:rPr>
              <a:t>Data </a:t>
            </a:r>
            <a:r>
              <a:rPr lang="en-US" sz="3200" dirty="0">
                <a:latin typeface="Arial Narrow" panose="020B0606020202030204" pitchFamily="34" charset="0"/>
              </a:rPr>
              <a:t>nodes can talk to each other to rebalance data, to move copies around, and to keep the replication of data high. </a:t>
            </a:r>
            <a:endParaRPr lang="en-US" sz="3200" dirty="0" smtClean="0">
              <a:latin typeface="Arial Narrow" panose="020B0606020202030204" pitchFamily="34" charset="0"/>
            </a:endParaRPr>
          </a:p>
          <a:p>
            <a:pPr marL="0" indent="0" algn="just">
              <a:buNone/>
            </a:pPr>
            <a:endParaRPr lang="en-IN" dirty="0">
              <a:latin typeface="Arial Narrow" panose="020B0606020202030204" pitchFamily="34" charset="0"/>
            </a:endParaRPr>
          </a:p>
        </p:txBody>
      </p:sp>
    </p:spTree>
    <p:extLst>
      <p:ext uri="{BB962C8B-B14F-4D97-AF65-F5344CB8AC3E}">
        <p14:creationId xmlns:p14="http://schemas.microsoft.com/office/powerpoint/2010/main" val="29445930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74320" y="475488"/>
            <a:ext cx="11189208" cy="6176963"/>
          </a:xfrm>
        </p:spPr>
        <p:txBody>
          <a:bodyPr>
            <a:normAutofit fontScale="92500" lnSpcReduction="10000"/>
          </a:bodyPr>
          <a:lstStyle/>
          <a:p>
            <a:pPr algn="just"/>
            <a:r>
              <a:rPr lang="en-US" dirty="0">
                <a:latin typeface="Arial Narrow" panose="020B0606020202030204" pitchFamily="34" charset="0"/>
              </a:rPr>
              <a:t>HDFS added the high-availability capabilities for release 2.x, allowing the main metadata server (the </a:t>
            </a:r>
            <a:r>
              <a:rPr lang="en-US" dirty="0" err="1">
                <a:latin typeface="Arial Narrow" panose="020B0606020202030204" pitchFamily="34" charset="0"/>
              </a:rPr>
              <a:t>NameNode</a:t>
            </a:r>
            <a:r>
              <a:rPr lang="en-US" dirty="0">
                <a:latin typeface="Arial Narrow" panose="020B0606020202030204" pitchFamily="34" charset="0"/>
              </a:rPr>
              <a:t>) to be failed over manually to a backup in the event of failure, automatic fail-over.</a:t>
            </a:r>
          </a:p>
          <a:p>
            <a:pPr algn="just"/>
            <a:r>
              <a:rPr lang="en-US" dirty="0">
                <a:latin typeface="Arial Narrow" panose="020B0606020202030204" pitchFamily="34" charset="0"/>
              </a:rPr>
              <a:t>The HDFS file system includes a so-called secondary </a:t>
            </a:r>
            <a:r>
              <a:rPr lang="en-US" dirty="0" err="1">
                <a:latin typeface="Arial Narrow" panose="020B0606020202030204" pitchFamily="34" charset="0"/>
              </a:rPr>
              <a:t>namenode</a:t>
            </a:r>
            <a:r>
              <a:rPr lang="en-US" dirty="0">
                <a:latin typeface="Arial Narrow" panose="020B0606020202030204" pitchFamily="34" charset="0"/>
              </a:rPr>
              <a:t>, which misleads some people into thinking that when the primary </a:t>
            </a:r>
            <a:r>
              <a:rPr lang="en-US" dirty="0" err="1">
                <a:latin typeface="Arial Narrow" panose="020B0606020202030204" pitchFamily="34" charset="0"/>
              </a:rPr>
              <a:t>namenode</a:t>
            </a:r>
            <a:r>
              <a:rPr lang="en-US" dirty="0">
                <a:latin typeface="Arial Narrow" panose="020B0606020202030204" pitchFamily="34" charset="0"/>
              </a:rPr>
              <a:t> goes offline, the secondary </a:t>
            </a:r>
            <a:r>
              <a:rPr lang="en-US" dirty="0" err="1">
                <a:latin typeface="Arial Narrow" panose="020B0606020202030204" pitchFamily="34" charset="0"/>
              </a:rPr>
              <a:t>namenode</a:t>
            </a:r>
            <a:r>
              <a:rPr lang="en-US" dirty="0">
                <a:latin typeface="Arial Narrow" panose="020B0606020202030204" pitchFamily="34" charset="0"/>
              </a:rPr>
              <a:t> takes over. </a:t>
            </a:r>
            <a:endParaRPr lang="en-US" dirty="0" smtClean="0">
              <a:latin typeface="Arial Narrow" panose="020B0606020202030204" pitchFamily="34" charset="0"/>
            </a:endParaRPr>
          </a:p>
          <a:p>
            <a:pPr algn="just"/>
            <a:r>
              <a:rPr lang="en-US" dirty="0" smtClean="0">
                <a:latin typeface="Arial Narrow" panose="020B0606020202030204" pitchFamily="34" charset="0"/>
              </a:rPr>
              <a:t>In </a:t>
            </a:r>
            <a:r>
              <a:rPr lang="en-US" dirty="0">
                <a:latin typeface="Arial Narrow" panose="020B0606020202030204" pitchFamily="34" charset="0"/>
              </a:rPr>
              <a:t>fact, the secondary </a:t>
            </a:r>
            <a:r>
              <a:rPr lang="en-US" dirty="0" err="1">
                <a:latin typeface="Arial Narrow" panose="020B0606020202030204" pitchFamily="34" charset="0"/>
              </a:rPr>
              <a:t>namenode</a:t>
            </a:r>
            <a:r>
              <a:rPr lang="en-US" dirty="0">
                <a:latin typeface="Arial Narrow" panose="020B0606020202030204" pitchFamily="34" charset="0"/>
              </a:rPr>
              <a:t> regularly connects with the primary </a:t>
            </a:r>
            <a:r>
              <a:rPr lang="en-US" dirty="0" err="1">
                <a:latin typeface="Arial Narrow" panose="020B0606020202030204" pitchFamily="34" charset="0"/>
              </a:rPr>
              <a:t>namenode</a:t>
            </a:r>
            <a:r>
              <a:rPr lang="en-US" dirty="0">
                <a:latin typeface="Arial Narrow" panose="020B0606020202030204" pitchFamily="34" charset="0"/>
              </a:rPr>
              <a:t> and builds snapshots of the primary </a:t>
            </a:r>
            <a:r>
              <a:rPr lang="en-US" dirty="0" err="1">
                <a:latin typeface="Arial Narrow" panose="020B0606020202030204" pitchFamily="34" charset="0"/>
              </a:rPr>
              <a:t>namenode's</a:t>
            </a:r>
            <a:r>
              <a:rPr lang="en-US" dirty="0">
                <a:latin typeface="Arial Narrow" panose="020B0606020202030204" pitchFamily="34" charset="0"/>
              </a:rPr>
              <a:t> directory information, which the system then saves to local or remote directories</a:t>
            </a:r>
            <a:r>
              <a:rPr lang="en-US" dirty="0" smtClean="0">
                <a:latin typeface="Arial Narrow" panose="020B0606020202030204" pitchFamily="34" charset="0"/>
              </a:rPr>
              <a:t>.</a:t>
            </a:r>
          </a:p>
          <a:p>
            <a:pPr algn="just"/>
            <a:r>
              <a:rPr lang="en-US" dirty="0" smtClean="0">
                <a:latin typeface="Arial Narrow" panose="020B0606020202030204" pitchFamily="34" charset="0"/>
              </a:rPr>
              <a:t> </a:t>
            </a:r>
            <a:r>
              <a:rPr lang="en-US" dirty="0">
                <a:latin typeface="Arial Narrow" panose="020B0606020202030204" pitchFamily="34" charset="0"/>
              </a:rPr>
              <a:t>These </a:t>
            </a:r>
            <a:r>
              <a:rPr lang="en-US" dirty="0" err="1">
                <a:latin typeface="Arial Narrow" panose="020B0606020202030204" pitchFamily="34" charset="0"/>
              </a:rPr>
              <a:t>checkpointed</a:t>
            </a:r>
            <a:r>
              <a:rPr lang="en-US" dirty="0">
                <a:latin typeface="Arial Narrow" panose="020B0606020202030204" pitchFamily="34" charset="0"/>
              </a:rPr>
              <a:t> images can be used to restart a failed primary </a:t>
            </a:r>
            <a:r>
              <a:rPr lang="en-US" dirty="0" err="1">
                <a:latin typeface="Arial Narrow" panose="020B0606020202030204" pitchFamily="34" charset="0"/>
              </a:rPr>
              <a:t>namenode</a:t>
            </a:r>
            <a:r>
              <a:rPr lang="en-US" dirty="0">
                <a:latin typeface="Arial Narrow" panose="020B0606020202030204" pitchFamily="34" charset="0"/>
              </a:rPr>
              <a:t> without having to replay the entire journal of file-system actions, then to edit the log to create an up-to-date directory structure. </a:t>
            </a:r>
            <a:endParaRPr lang="en-US" dirty="0" smtClean="0">
              <a:latin typeface="Arial Narrow" panose="020B0606020202030204" pitchFamily="34" charset="0"/>
            </a:endParaRPr>
          </a:p>
          <a:p>
            <a:pPr algn="just"/>
            <a:r>
              <a:rPr lang="en-US" dirty="0" smtClean="0">
                <a:latin typeface="Arial Narrow" panose="020B0606020202030204" pitchFamily="34" charset="0"/>
              </a:rPr>
              <a:t>Because </a:t>
            </a:r>
            <a:r>
              <a:rPr lang="en-US" dirty="0">
                <a:latin typeface="Arial Narrow" panose="020B0606020202030204" pitchFamily="34" charset="0"/>
              </a:rPr>
              <a:t>the </a:t>
            </a:r>
            <a:r>
              <a:rPr lang="en-US" dirty="0" err="1">
                <a:latin typeface="Arial Narrow" panose="020B0606020202030204" pitchFamily="34" charset="0"/>
              </a:rPr>
              <a:t>namenode</a:t>
            </a:r>
            <a:r>
              <a:rPr lang="en-US" dirty="0">
                <a:latin typeface="Arial Narrow" panose="020B0606020202030204" pitchFamily="34" charset="0"/>
              </a:rPr>
              <a:t> is the single point for storage and management of metadata, it can become a bottleneck for supporting a huge number of files, especially a large number of small files. </a:t>
            </a:r>
            <a:endParaRPr lang="en-US" dirty="0" smtClean="0">
              <a:latin typeface="Arial Narrow" panose="020B0606020202030204" pitchFamily="34" charset="0"/>
            </a:endParaRPr>
          </a:p>
          <a:p>
            <a:pPr algn="just"/>
            <a:r>
              <a:rPr lang="en-US" dirty="0" smtClean="0">
                <a:latin typeface="Arial Narrow" panose="020B0606020202030204" pitchFamily="34" charset="0"/>
              </a:rPr>
              <a:t>HDFS </a:t>
            </a:r>
            <a:r>
              <a:rPr lang="en-US" dirty="0">
                <a:latin typeface="Arial Narrow" panose="020B0606020202030204" pitchFamily="34" charset="0"/>
              </a:rPr>
              <a:t>Federation, a new addition, aims to tackle this problem to a certain extent by allowing multiple name-spaces served by separate </a:t>
            </a:r>
            <a:r>
              <a:rPr lang="en-US" dirty="0" err="1">
                <a:latin typeface="Arial Narrow" panose="020B0606020202030204" pitchFamily="34" charset="0"/>
              </a:rPr>
              <a:t>namenodes</a:t>
            </a:r>
            <a:r>
              <a:rPr lang="en-US" dirty="0">
                <a:latin typeface="Arial Narrow" panose="020B0606020202030204" pitchFamily="34" charset="0"/>
              </a:rPr>
              <a:t>.</a:t>
            </a:r>
          </a:p>
        </p:txBody>
      </p:sp>
    </p:spTree>
    <p:extLst>
      <p:ext uri="{BB962C8B-B14F-4D97-AF65-F5344CB8AC3E}">
        <p14:creationId xmlns:p14="http://schemas.microsoft.com/office/powerpoint/2010/main" val="352072675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197993"/>
            <a:ext cx="11868912" cy="4351338"/>
          </a:xfrm>
        </p:spPr>
        <p:txBody>
          <a:bodyPr>
            <a:noAutofit/>
          </a:bodyPr>
          <a:lstStyle/>
          <a:p>
            <a:pPr algn="just"/>
            <a:r>
              <a:rPr lang="en-US" dirty="0">
                <a:latin typeface="Arial Narrow" panose="020B0606020202030204" pitchFamily="34" charset="0"/>
              </a:rPr>
              <a:t>An advantage of using HDFS is data awareness between the job tracker and task tracker. </a:t>
            </a:r>
            <a:endParaRPr lang="en-US" dirty="0" smtClean="0">
              <a:latin typeface="Arial Narrow" panose="020B0606020202030204" pitchFamily="34" charset="0"/>
            </a:endParaRPr>
          </a:p>
          <a:p>
            <a:pPr algn="just"/>
            <a:r>
              <a:rPr lang="en-US" dirty="0" smtClean="0">
                <a:latin typeface="Arial Narrow" panose="020B0606020202030204" pitchFamily="34" charset="0"/>
              </a:rPr>
              <a:t>The </a:t>
            </a:r>
            <a:r>
              <a:rPr lang="en-US" dirty="0">
                <a:latin typeface="Arial Narrow" panose="020B0606020202030204" pitchFamily="34" charset="0"/>
              </a:rPr>
              <a:t>job tracker schedules map or reduce jobs to task trackers with an awareness of the data location. </a:t>
            </a:r>
            <a:endParaRPr lang="en-US" dirty="0" smtClean="0">
              <a:latin typeface="Arial Narrow" panose="020B0606020202030204" pitchFamily="34" charset="0"/>
            </a:endParaRPr>
          </a:p>
          <a:p>
            <a:pPr algn="just"/>
            <a:r>
              <a:rPr lang="en-US" dirty="0" smtClean="0">
                <a:latin typeface="Arial Narrow" panose="020B0606020202030204" pitchFamily="34" charset="0"/>
              </a:rPr>
              <a:t>For </a:t>
            </a:r>
            <a:r>
              <a:rPr lang="en-US" dirty="0">
                <a:latin typeface="Arial Narrow" panose="020B0606020202030204" pitchFamily="34" charset="0"/>
              </a:rPr>
              <a:t>example, if node A contains data (x, y, z) and node B contains data (a, b, c), the job tracker schedules node B to perform map or reduce tasks on (</a:t>
            </a:r>
            <a:r>
              <a:rPr lang="en-US" dirty="0" err="1">
                <a:latin typeface="Arial Narrow" panose="020B0606020202030204" pitchFamily="34" charset="0"/>
              </a:rPr>
              <a:t>a,b,c</a:t>
            </a:r>
            <a:r>
              <a:rPr lang="en-US" dirty="0">
                <a:latin typeface="Arial Narrow" panose="020B0606020202030204" pitchFamily="34" charset="0"/>
              </a:rPr>
              <a:t>) and node A would be scheduled to perform map or reduce tasks on (</a:t>
            </a:r>
            <a:r>
              <a:rPr lang="en-US" dirty="0" err="1">
                <a:latin typeface="Arial Narrow" panose="020B0606020202030204" pitchFamily="34" charset="0"/>
              </a:rPr>
              <a:t>x,y,z</a:t>
            </a:r>
            <a:r>
              <a:rPr lang="en-US" dirty="0">
                <a:latin typeface="Arial Narrow" panose="020B0606020202030204" pitchFamily="34" charset="0"/>
              </a:rPr>
              <a:t>). </a:t>
            </a:r>
            <a:endParaRPr lang="en-US" dirty="0" smtClean="0">
              <a:latin typeface="Arial Narrow" panose="020B0606020202030204" pitchFamily="34" charset="0"/>
            </a:endParaRPr>
          </a:p>
          <a:p>
            <a:pPr algn="just"/>
            <a:r>
              <a:rPr lang="en-US" dirty="0" smtClean="0">
                <a:latin typeface="Arial Narrow" panose="020B0606020202030204" pitchFamily="34" charset="0"/>
              </a:rPr>
              <a:t>This </a:t>
            </a:r>
            <a:r>
              <a:rPr lang="en-US" dirty="0">
                <a:latin typeface="Arial Narrow" panose="020B0606020202030204" pitchFamily="34" charset="0"/>
              </a:rPr>
              <a:t>reduces the amount of traffic that goes over the network and prevents unnecessary data transfer. When Hadoop is used with other file systems, this advantage is not always available. </a:t>
            </a:r>
            <a:endParaRPr lang="en-US" dirty="0" smtClean="0">
              <a:latin typeface="Arial Narrow" panose="020B0606020202030204" pitchFamily="34" charset="0"/>
            </a:endParaRPr>
          </a:p>
          <a:p>
            <a:pPr algn="just"/>
            <a:r>
              <a:rPr lang="en-US" dirty="0" smtClean="0">
                <a:latin typeface="Arial Narrow" panose="020B0606020202030204" pitchFamily="34" charset="0"/>
              </a:rPr>
              <a:t>This </a:t>
            </a:r>
            <a:r>
              <a:rPr lang="en-US" dirty="0">
                <a:latin typeface="Arial Narrow" panose="020B0606020202030204" pitchFamily="34" charset="0"/>
              </a:rPr>
              <a:t>can have a significant impact on job-completion times, which has been demonstrated when running data-intensive jobs. HDFS was designed for mostly immutable files and may not be suitable for systems requiring concurrent write-operations.</a:t>
            </a:r>
            <a:endParaRPr lang="en-IN" dirty="0">
              <a:latin typeface="Arial Narrow" panose="020B0606020202030204" pitchFamily="34" charset="0"/>
            </a:endParaRPr>
          </a:p>
        </p:txBody>
      </p:sp>
    </p:spTree>
    <p:extLst>
      <p:ext uri="{BB962C8B-B14F-4D97-AF65-F5344CB8AC3E}">
        <p14:creationId xmlns:p14="http://schemas.microsoft.com/office/powerpoint/2010/main" val="180241908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457200"/>
            <a:ext cx="10515600" cy="5719763"/>
          </a:xfrm>
        </p:spPr>
        <p:txBody>
          <a:bodyPr>
            <a:normAutofit/>
          </a:bodyPr>
          <a:lstStyle/>
          <a:p>
            <a:pPr algn="just"/>
            <a:r>
              <a:rPr lang="en-US" dirty="0">
                <a:latin typeface="Arial Narrow" panose="020B0606020202030204" pitchFamily="34" charset="0"/>
              </a:rPr>
              <a:t>Another limitation of HDFS is that it cannot be mounted directly by an existing operating system. </a:t>
            </a:r>
            <a:endParaRPr lang="en-US" dirty="0" smtClean="0">
              <a:latin typeface="Arial Narrow" panose="020B0606020202030204" pitchFamily="34" charset="0"/>
            </a:endParaRPr>
          </a:p>
          <a:p>
            <a:pPr algn="just"/>
            <a:r>
              <a:rPr lang="en-US" dirty="0" smtClean="0">
                <a:latin typeface="Arial Narrow" panose="020B0606020202030204" pitchFamily="34" charset="0"/>
              </a:rPr>
              <a:t>Getting </a:t>
            </a:r>
            <a:r>
              <a:rPr lang="en-US" dirty="0">
                <a:latin typeface="Arial Narrow" panose="020B0606020202030204" pitchFamily="34" charset="0"/>
              </a:rPr>
              <a:t>data into and out of the HDFS file system, an action that often needs to be performed before and after executing a job, can be inconvenient. </a:t>
            </a:r>
            <a:endParaRPr lang="en-US" dirty="0" smtClean="0">
              <a:latin typeface="Arial Narrow" panose="020B0606020202030204" pitchFamily="34" charset="0"/>
            </a:endParaRPr>
          </a:p>
          <a:p>
            <a:pPr algn="just"/>
            <a:r>
              <a:rPr lang="en-US" dirty="0" smtClean="0">
                <a:latin typeface="Arial Narrow" panose="020B0606020202030204" pitchFamily="34" charset="0"/>
              </a:rPr>
              <a:t>A </a:t>
            </a:r>
            <a:r>
              <a:rPr lang="en-US" dirty="0" err="1">
                <a:latin typeface="Arial Narrow" panose="020B0606020202030204" pitchFamily="34" charset="0"/>
              </a:rPr>
              <a:t>filesystem</a:t>
            </a:r>
            <a:r>
              <a:rPr lang="en-US" dirty="0">
                <a:latin typeface="Arial Narrow" panose="020B0606020202030204" pitchFamily="34" charset="0"/>
              </a:rPr>
              <a:t> in </a:t>
            </a:r>
            <a:r>
              <a:rPr lang="en-US" dirty="0" err="1">
                <a:latin typeface="Arial Narrow" panose="020B0606020202030204" pitchFamily="34" charset="0"/>
              </a:rPr>
              <a:t>Userspace</a:t>
            </a:r>
            <a:r>
              <a:rPr lang="en-US" dirty="0">
                <a:latin typeface="Arial Narrow" panose="020B0606020202030204" pitchFamily="34" charset="0"/>
              </a:rPr>
              <a:t> (FUSE) virtual file system has been developed to address this problem, at least for Linux and some other Unix systems.</a:t>
            </a:r>
          </a:p>
          <a:p>
            <a:pPr algn="just"/>
            <a:r>
              <a:rPr lang="en-US" dirty="0">
                <a:latin typeface="Arial Narrow" panose="020B0606020202030204" pitchFamily="34" charset="0"/>
              </a:rPr>
              <a:t>File access can be achieved through the native Java API, the Thrift API, to generate a client in the language of the users' choosing (C++, Java, Python, PHP, Ruby, </a:t>
            </a:r>
            <a:r>
              <a:rPr lang="en-US" dirty="0" err="1">
                <a:latin typeface="Arial Narrow" panose="020B0606020202030204" pitchFamily="34" charset="0"/>
              </a:rPr>
              <a:t>Erlang</a:t>
            </a:r>
            <a:r>
              <a:rPr lang="en-US" dirty="0">
                <a:latin typeface="Arial Narrow" panose="020B0606020202030204" pitchFamily="34" charset="0"/>
              </a:rPr>
              <a:t>, Perl, Haskell, C#, Cocoa, Smalltalk, or </a:t>
            </a:r>
            <a:r>
              <a:rPr lang="en-US" dirty="0" err="1">
                <a:latin typeface="Arial Narrow" panose="020B0606020202030204" pitchFamily="34" charset="0"/>
              </a:rPr>
              <a:t>OCaml</a:t>
            </a:r>
            <a:r>
              <a:rPr lang="en-US" dirty="0">
                <a:latin typeface="Arial Narrow" panose="020B0606020202030204" pitchFamily="34" charset="0"/>
              </a:rPr>
              <a:t>), the command-line interface, or browsed through the HDFS-UI web app over HTTP.</a:t>
            </a:r>
          </a:p>
          <a:p>
            <a:endParaRPr lang="en-IN" dirty="0"/>
          </a:p>
        </p:txBody>
      </p:sp>
    </p:spTree>
    <p:extLst>
      <p:ext uri="{BB962C8B-B14F-4D97-AF65-F5344CB8AC3E}">
        <p14:creationId xmlns:p14="http://schemas.microsoft.com/office/powerpoint/2010/main" val="410200613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err="1">
                <a:latin typeface="Arial Narrow" panose="020B0606020202030204" pitchFamily="34" charset="0"/>
              </a:rPr>
              <a:t>JobTracker</a:t>
            </a:r>
            <a:r>
              <a:rPr lang="en-US" b="1" dirty="0">
                <a:latin typeface="Arial Narrow" panose="020B0606020202030204" pitchFamily="34" charset="0"/>
              </a:rPr>
              <a:t> and </a:t>
            </a:r>
            <a:r>
              <a:rPr lang="en-US" b="1" dirty="0" err="1">
                <a:latin typeface="Arial Narrow" panose="020B0606020202030204" pitchFamily="34" charset="0"/>
              </a:rPr>
              <a:t>TaskTracker</a:t>
            </a:r>
            <a:r>
              <a:rPr lang="en-US" b="1" dirty="0">
                <a:latin typeface="Arial Narrow" panose="020B0606020202030204" pitchFamily="34" charset="0"/>
              </a:rPr>
              <a:t>: The </a:t>
            </a:r>
            <a:r>
              <a:rPr lang="en-US" b="1" dirty="0" err="1">
                <a:latin typeface="Arial Narrow" panose="020B0606020202030204" pitchFamily="34" charset="0"/>
              </a:rPr>
              <a:t>MapReduce</a:t>
            </a:r>
            <a:r>
              <a:rPr lang="en-US" b="1" dirty="0">
                <a:latin typeface="Arial Narrow" panose="020B0606020202030204" pitchFamily="34" charset="0"/>
              </a:rPr>
              <a:t> engine</a:t>
            </a:r>
            <a:br>
              <a:rPr lang="en-US" b="1" dirty="0">
                <a:latin typeface="Arial Narrow" panose="020B0606020202030204" pitchFamily="34" charset="0"/>
              </a:rPr>
            </a:br>
            <a:endParaRPr lang="en-IN" dirty="0">
              <a:latin typeface="Arial Narrow" panose="020B0606020202030204" pitchFamily="34" charset="0"/>
            </a:endParaRPr>
          </a:p>
        </p:txBody>
      </p:sp>
      <p:sp>
        <p:nvSpPr>
          <p:cNvPr id="3" name="Content Placeholder 2"/>
          <p:cNvSpPr>
            <a:spLocks noGrp="1"/>
          </p:cNvSpPr>
          <p:nvPr>
            <p:ph idx="1"/>
          </p:nvPr>
        </p:nvSpPr>
        <p:spPr/>
        <p:txBody>
          <a:bodyPr/>
          <a:lstStyle/>
          <a:p>
            <a:endParaRPr lang="en-IN"/>
          </a:p>
        </p:txBody>
      </p:sp>
      <p:pic>
        <p:nvPicPr>
          <p:cNvPr id="5" name="Picture 4"/>
          <p:cNvPicPr>
            <a:picLocks noChangeAspect="1"/>
          </p:cNvPicPr>
          <p:nvPr/>
        </p:nvPicPr>
        <p:blipFill>
          <a:blip r:embed="rId2"/>
          <a:stretch>
            <a:fillRect/>
          </a:stretch>
        </p:blipFill>
        <p:spPr>
          <a:xfrm>
            <a:off x="2019300" y="1195387"/>
            <a:ext cx="8153400" cy="4467225"/>
          </a:xfrm>
          <a:prstGeom prst="rect">
            <a:avLst/>
          </a:prstGeom>
        </p:spPr>
      </p:pic>
    </p:spTree>
    <p:extLst>
      <p:ext uri="{BB962C8B-B14F-4D97-AF65-F5344CB8AC3E}">
        <p14:creationId xmlns:p14="http://schemas.microsoft.com/office/powerpoint/2010/main" val="3612628273"/>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82880" y="681037"/>
            <a:ext cx="11353800" cy="6176963"/>
          </a:xfrm>
        </p:spPr>
        <p:txBody>
          <a:bodyPr>
            <a:normAutofit lnSpcReduction="10000"/>
          </a:bodyPr>
          <a:lstStyle/>
          <a:p>
            <a:pPr algn="just"/>
            <a:r>
              <a:rPr lang="en-US" dirty="0">
                <a:latin typeface="Arial Narrow" panose="020B0606020202030204" pitchFamily="34" charset="0"/>
              </a:rPr>
              <a:t>Above the file systems comes the </a:t>
            </a:r>
            <a:r>
              <a:rPr lang="en-US" dirty="0" err="1">
                <a:latin typeface="Arial Narrow" panose="020B0606020202030204" pitchFamily="34" charset="0"/>
              </a:rPr>
              <a:t>MapReduce</a:t>
            </a:r>
            <a:r>
              <a:rPr lang="en-US" dirty="0">
                <a:latin typeface="Arial Narrow" panose="020B0606020202030204" pitchFamily="34" charset="0"/>
              </a:rPr>
              <a:t> engine, which consists of one </a:t>
            </a:r>
            <a:r>
              <a:rPr lang="en-US" dirty="0" err="1">
                <a:latin typeface="Arial Narrow" panose="020B0606020202030204" pitchFamily="34" charset="0"/>
              </a:rPr>
              <a:t>JobTracker</a:t>
            </a:r>
            <a:r>
              <a:rPr lang="en-US" dirty="0">
                <a:latin typeface="Arial Narrow" panose="020B0606020202030204" pitchFamily="34" charset="0"/>
              </a:rPr>
              <a:t>, to which client applications submit </a:t>
            </a:r>
            <a:r>
              <a:rPr lang="en-US" dirty="0" err="1">
                <a:latin typeface="Arial Narrow" panose="020B0606020202030204" pitchFamily="34" charset="0"/>
              </a:rPr>
              <a:t>MapReduce</a:t>
            </a:r>
            <a:r>
              <a:rPr lang="en-US" dirty="0">
                <a:latin typeface="Arial Narrow" panose="020B0606020202030204" pitchFamily="34" charset="0"/>
              </a:rPr>
              <a:t> jobs. </a:t>
            </a:r>
            <a:endParaRPr lang="en-US" dirty="0" smtClean="0">
              <a:latin typeface="Arial Narrow" panose="020B0606020202030204" pitchFamily="34" charset="0"/>
            </a:endParaRPr>
          </a:p>
          <a:p>
            <a:pPr algn="just"/>
            <a:r>
              <a:rPr lang="en-US" dirty="0" smtClean="0">
                <a:latin typeface="Arial Narrow" panose="020B0606020202030204" pitchFamily="34" charset="0"/>
              </a:rPr>
              <a:t>The </a:t>
            </a:r>
            <a:r>
              <a:rPr lang="en-US" dirty="0" err="1">
                <a:latin typeface="Arial Narrow" panose="020B0606020202030204" pitchFamily="34" charset="0"/>
              </a:rPr>
              <a:t>JobTracker</a:t>
            </a:r>
            <a:r>
              <a:rPr lang="en-US" dirty="0">
                <a:latin typeface="Arial Narrow" panose="020B0606020202030204" pitchFamily="34" charset="0"/>
              </a:rPr>
              <a:t> pushes work out to available </a:t>
            </a:r>
            <a:r>
              <a:rPr lang="en-US" dirty="0" err="1">
                <a:latin typeface="Arial Narrow" panose="020B0606020202030204" pitchFamily="34" charset="0"/>
              </a:rPr>
              <a:t>TaskTracker</a:t>
            </a:r>
            <a:r>
              <a:rPr lang="en-US" dirty="0">
                <a:latin typeface="Arial Narrow" panose="020B0606020202030204" pitchFamily="34" charset="0"/>
              </a:rPr>
              <a:t> nodes in the cluster, striving to keep the work as close to the data as possible.</a:t>
            </a:r>
          </a:p>
          <a:p>
            <a:pPr algn="just"/>
            <a:r>
              <a:rPr lang="en-US" dirty="0">
                <a:latin typeface="Arial Narrow" panose="020B0606020202030204" pitchFamily="34" charset="0"/>
              </a:rPr>
              <a:t>With a rack-aware file system, the </a:t>
            </a:r>
            <a:r>
              <a:rPr lang="en-US" dirty="0" err="1">
                <a:latin typeface="Arial Narrow" panose="020B0606020202030204" pitchFamily="34" charset="0"/>
              </a:rPr>
              <a:t>JobTracker</a:t>
            </a:r>
            <a:r>
              <a:rPr lang="en-US" dirty="0">
                <a:latin typeface="Arial Narrow" panose="020B0606020202030204" pitchFamily="34" charset="0"/>
              </a:rPr>
              <a:t> knows which node contains the data, and which other machines are nearby. </a:t>
            </a:r>
            <a:endParaRPr lang="en-US" dirty="0" smtClean="0">
              <a:latin typeface="Arial Narrow" panose="020B0606020202030204" pitchFamily="34" charset="0"/>
            </a:endParaRPr>
          </a:p>
          <a:p>
            <a:pPr algn="just"/>
            <a:r>
              <a:rPr lang="en-US" dirty="0" smtClean="0">
                <a:latin typeface="Arial Narrow" panose="020B0606020202030204" pitchFamily="34" charset="0"/>
              </a:rPr>
              <a:t>If </a:t>
            </a:r>
            <a:r>
              <a:rPr lang="en-US" dirty="0">
                <a:latin typeface="Arial Narrow" panose="020B0606020202030204" pitchFamily="34" charset="0"/>
              </a:rPr>
              <a:t>the work cannot be hosted on the actual node where the data resides, priority is given to nodes in the same rack. </a:t>
            </a:r>
            <a:endParaRPr lang="en-US" dirty="0" smtClean="0">
              <a:latin typeface="Arial Narrow" panose="020B0606020202030204" pitchFamily="34" charset="0"/>
            </a:endParaRPr>
          </a:p>
          <a:p>
            <a:pPr algn="just"/>
            <a:r>
              <a:rPr lang="en-US" dirty="0" smtClean="0">
                <a:latin typeface="Arial Narrow" panose="020B0606020202030204" pitchFamily="34" charset="0"/>
              </a:rPr>
              <a:t>This </a:t>
            </a:r>
            <a:r>
              <a:rPr lang="en-US" dirty="0">
                <a:latin typeface="Arial Narrow" panose="020B0606020202030204" pitchFamily="34" charset="0"/>
              </a:rPr>
              <a:t>reduces network traffic on the main backbone network.</a:t>
            </a:r>
          </a:p>
          <a:p>
            <a:pPr algn="just"/>
            <a:r>
              <a:rPr lang="en-US" dirty="0">
                <a:latin typeface="Arial Narrow" panose="020B0606020202030204" pitchFamily="34" charset="0"/>
              </a:rPr>
              <a:t>If a </a:t>
            </a:r>
            <a:r>
              <a:rPr lang="en-US" dirty="0" err="1">
                <a:latin typeface="Arial Narrow" panose="020B0606020202030204" pitchFamily="34" charset="0"/>
              </a:rPr>
              <a:t>TaskTracker</a:t>
            </a:r>
            <a:r>
              <a:rPr lang="en-US" dirty="0">
                <a:latin typeface="Arial Narrow" panose="020B0606020202030204" pitchFamily="34" charset="0"/>
              </a:rPr>
              <a:t> fails or times out, that part of the job is rescheduled. </a:t>
            </a:r>
            <a:endParaRPr lang="en-US" dirty="0" smtClean="0">
              <a:latin typeface="Arial Narrow" panose="020B0606020202030204" pitchFamily="34" charset="0"/>
            </a:endParaRPr>
          </a:p>
          <a:p>
            <a:pPr algn="just"/>
            <a:r>
              <a:rPr lang="en-US" dirty="0" smtClean="0">
                <a:latin typeface="Arial Narrow" panose="020B0606020202030204" pitchFamily="34" charset="0"/>
              </a:rPr>
              <a:t>The </a:t>
            </a:r>
            <a:r>
              <a:rPr lang="en-US" dirty="0" err="1">
                <a:latin typeface="Arial Narrow" panose="020B0606020202030204" pitchFamily="34" charset="0"/>
              </a:rPr>
              <a:t>TaskTracker</a:t>
            </a:r>
            <a:r>
              <a:rPr lang="en-US" dirty="0">
                <a:latin typeface="Arial Narrow" panose="020B0606020202030204" pitchFamily="34" charset="0"/>
              </a:rPr>
              <a:t> on each node spawns off a separate Java Virtual Machine process to prevent the </a:t>
            </a:r>
            <a:r>
              <a:rPr lang="en-US" dirty="0" err="1">
                <a:latin typeface="Arial Narrow" panose="020B0606020202030204" pitchFamily="34" charset="0"/>
              </a:rPr>
              <a:t>TaskTracker</a:t>
            </a:r>
            <a:r>
              <a:rPr lang="en-US" dirty="0">
                <a:latin typeface="Arial Narrow" panose="020B0606020202030204" pitchFamily="34" charset="0"/>
              </a:rPr>
              <a:t> itself from failing if the running job crashes the JVM. </a:t>
            </a:r>
            <a:endParaRPr lang="en-US" dirty="0" smtClean="0">
              <a:latin typeface="Arial Narrow" panose="020B0606020202030204" pitchFamily="34" charset="0"/>
            </a:endParaRPr>
          </a:p>
          <a:p>
            <a:pPr algn="just"/>
            <a:r>
              <a:rPr lang="en-US" dirty="0" smtClean="0">
                <a:latin typeface="Arial Narrow" panose="020B0606020202030204" pitchFamily="34" charset="0"/>
              </a:rPr>
              <a:t>A </a:t>
            </a:r>
            <a:r>
              <a:rPr lang="en-US" dirty="0">
                <a:latin typeface="Arial Narrow" panose="020B0606020202030204" pitchFamily="34" charset="0"/>
              </a:rPr>
              <a:t>heartbeat is sent from the </a:t>
            </a:r>
            <a:r>
              <a:rPr lang="en-US" dirty="0" err="1">
                <a:latin typeface="Arial Narrow" panose="020B0606020202030204" pitchFamily="34" charset="0"/>
              </a:rPr>
              <a:t>TaskTracker</a:t>
            </a:r>
            <a:r>
              <a:rPr lang="en-US" dirty="0">
                <a:latin typeface="Arial Narrow" panose="020B0606020202030204" pitchFamily="34" charset="0"/>
              </a:rPr>
              <a:t> to the </a:t>
            </a:r>
            <a:r>
              <a:rPr lang="en-US" dirty="0" err="1">
                <a:latin typeface="Arial Narrow" panose="020B0606020202030204" pitchFamily="34" charset="0"/>
              </a:rPr>
              <a:t>JobTracker</a:t>
            </a:r>
            <a:r>
              <a:rPr lang="en-US" dirty="0">
                <a:latin typeface="Arial Narrow" panose="020B0606020202030204" pitchFamily="34" charset="0"/>
              </a:rPr>
              <a:t> every few minutes to check its status. The Job Tracker and </a:t>
            </a:r>
            <a:r>
              <a:rPr lang="en-US" dirty="0" err="1">
                <a:latin typeface="Arial Narrow" panose="020B0606020202030204" pitchFamily="34" charset="0"/>
              </a:rPr>
              <a:t>TaskTracker</a:t>
            </a:r>
            <a:r>
              <a:rPr lang="en-US" dirty="0">
                <a:latin typeface="Arial Narrow" panose="020B0606020202030204" pitchFamily="34" charset="0"/>
              </a:rPr>
              <a:t> status and information is exposed by Jetty and can be viewed from a web browser.</a:t>
            </a:r>
          </a:p>
          <a:p>
            <a:endParaRPr lang="en-IN" dirty="0"/>
          </a:p>
        </p:txBody>
      </p:sp>
    </p:spTree>
    <p:extLst>
      <p:ext uri="{BB962C8B-B14F-4D97-AF65-F5344CB8AC3E}">
        <p14:creationId xmlns:p14="http://schemas.microsoft.com/office/powerpoint/2010/main" val="767368338"/>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5" name="Picture 4"/>
          <p:cNvPicPr>
            <a:picLocks noChangeAspect="1"/>
          </p:cNvPicPr>
          <p:nvPr/>
        </p:nvPicPr>
        <p:blipFill>
          <a:blip r:embed="rId2"/>
          <a:stretch>
            <a:fillRect/>
          </a:stretch>
        </p:blipFill>
        <p:spPr>
          <a:xfrm>
            <a:off x="2596896" y="1027906"/>
            <a:ext cx="7546086" cy="5297252"/>
          </a:xfrm>
          <a:prstGeom prst="rect">
            <a:avLst/>
          </a:prstGeom>
        </p:spPr>
      </p:pic>
    </p:spTree>
    <p:extLst>
      <p:ext uri="{BB962C8B-B14F-4D97-AF65-F5344CB8AC3E}">
        <p14:creationId xmlns:p14="http://schemas.microsoft.com/office/powerpoint/2010/main" val="3386907562"/>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r>
              <a:rPr lang="en-US" dirty="0">
                <a:latin typeface="Arial Narrow" panose="020B0606020202030204" pitchFamily="34" charset="0"/>
              </a:rPr>
              <a:t>If the </a:t>
            </a:r>
            <a:r>
              <a:rPr lang="en-US" dirty="0" err="1">
                <a:latin typeface="Arial Narrow" panose="020B0606020202030204" pitchFamily="34" charset="0"/>
              </a:rPr>
              <a:t>JobTracker</a:t>
            </a:r>
            <a:r>
              <a:rPr lang="en-US" dirty="0">
                <a:latin typeface="Arial Narrow" panose="020B0606020202030204" pitchFamily="34" charset="0"/>
              </a:rPr>
              <a:t> failed on Hadoop 0.20 or earlier, all ongoing work was lost. Hadoop version 0.21 added some </a:t>
            </a:r>
            <a:r>
              <a:rPr lang="en-US" dirty="0" err="1">
                <a:latin typeface="Arial Narrow" panose="020B0606020202030204" pitchFamily="34" charset="0"/>
              </a:rPr>
              <a:t>checkpointing</a:t>
            </a:r>
            <a:r>
              <a:rPr lang="en-US" dirty="0">
                <a:latin typeface="Arial Narrow" panose="020B0606020202030204" pitchFamily="34" charset="0"/>
              </a:rPr>
              <a:t> to this process. </a:t>
            </a:r>
            <a:endParaRPr lang="en-US" dirty="0" smtClean="0">
              <a:latin typeface="Arial Narrow" panose="020B0606020202030204" pitchFamily="34" charset="0"/>
            </a:endParaRPr>
          </a:p>
          <a:p>
            <a:r>
              <a:rPr lang="en-US" dirty="0" smtClean="0">
                <a:latin typeface="Arial Narrow" panose="020B0606020202030204" pitchFamily="34" charset="0"/>
              </a:rPr>
              <a:t>The </a:t>
            </a:r>
            <a:r>
              <a:rPr lang="en-US" dirty="0" err="1">
                <a:latin typeface="Arial Narrow" panose="020B0606020202030204" pitchFamily="34" charset="0"/>
              </a:rPr>
              <a:t>JobTracker</a:t>
            </a:r>
            <a:r>
              <a:rPr lang="en-US" dirty="0">
                <a:latin typeface="Arial Narrow" panose="020B0606020202030204" pitchFamily="34" charset="0"/>
              </a:rPr>
              <a:t> records what it is up to in the file system</a:t>
            </a:r>
            <a:r>
              <a:rPr lang="en-US" dirty="0" smtClean="0">
                <a:latin typeface="Arial Narrow" panose="020B0606020202030204" pitchFamily="34" charset="0"/>
              </a:rPr>
              <a:t>.</a:t>
            </a:r>
          </a:p>
          <a:p>
            <a:r>
              <a:rPr lang="en-US" dirty="0" smtClean="0">
                <a:latin typeface="Arial Narrow" panose="020B0606020202030204" pitchFamily="34" charset="0"/>
              </a:rPr>
              <a:t>When </a:t>
            </a:r>
            <a:r>
              <a:rPr lang="en-US" dirty="0">
                <a:latin typeface="Arial Narrow" panose="020B0606020202030204" pitchFamily="34" charset="0"/>
              </a:rPr>
              <a:t>a </a:t>
            </a:r>
            <a:r>
              <a:rPr lang="en-US" dirty="0" err="1">
                <a:latin typeface="Arial Narrow" panose="020B0606020202030204" pitchFamily="34" charset="0"/>
              </a:rPr>
              <a:t>JobTracker</a:t>
            </a:r>
            <a:r>
              <a:rPr lang="en-US" dirty="0">
                <a:latin typeface="Arial Narrow" panose="020B0606020202030204" pitchFamily="34" charset="0"/>
              </a:rPr>
              <a:t> starts up, it looks for any such data, so that it can restart work from where it left off.</a:t>
            </a:r>
            <a:endParaRPr lang="en-IN" dirty="0">
              <a:latin typeface="Arial Narrow" panose="020B0606020202030204" pitchFamily="34" charset="0"/>
            </a:endParaRPr>
          </a:p>
        </p:txBody>
      </p:sp>
    </p:spTree>
    <p:extLst>
      <p:ext uri="{BB962C8B-B14F-4D97-AF65-F5344CB8AC3E}">
        <p14:creationId xmlns:p14="http://schemas.microsoft.com/office/powerpoint/2010/main" val="39394378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latin typeface="Arial Narrow" panose="020B0606020202030204" pitchFamily="34" charset="0"/>
              </a:rPr>
              <a:t>TYPES OF BIG-DATA</a:t>
            </a:r>
          </a:p>
        </p:txBody>
      </p:sp>
      <p:sp>
        <p:nvSpPr>
          <p:cNvPr id="3" name="Content Placeholder 2"/>
          <p:cNvSpPr>
            <a:spLocks noGrp="1"/>
          </p:cNvSpPr>
          <p:nvPr>
            <p:ph idx="1"/>
          </p:nvPr>
        </p:nvSpPr>
        <p:spPr/>
        <p:txBody>
          <a:bodyPr>
            <a:normAutofit/>
          </a:bodyPr>
          <a:lstStyle/>
          <a:p>
            <a:r>
              <a:rPr lang="en-US" sz="3200" dirty="0">
                <a:latin typeface="Arial Narrow" panose="020B0606020202030204" pitchFamily="34" charset="0"/>
              </a:rPr>
              <a:t>Big Data is generally categorized into three different varieties. </a:t>
            </a:r>
            <a:endParaRPr lang="en-US" sz="3200" dirty="0" smtClean="0">
              <a:latin typeface="Arial Narrow" panose="020B0606020202030204" pitchFamily="34" charset="0"/>
            </a:endParaRPr>
          </a:p>
          <a:p>
            <a:r>
              <a:rPr lang="en-US" sz="3200" dirty="0" smtClean="0">
                <a:latin typeface="Arial Narrow" panose="020B0606020202030204" pitchFamily="34" charset="0"/>
              </a:rPr>
              <a:t>They </a:t>
            </a:r>
            <a:r>
              <a:rPr lang="en-US" sz="3200" dirty="0">
                <a:latin typeface="Arial Narrow" panose="020B0606020202030204" pitchFamily="34" charset="0"/>
              </a:rPr>
              <a:t>are as shown below: </a:t>
            </a:r>
            <a:endParaRPr lang="en-US" sz="3200" dirty="0" smtClean="0">
              <a:latin typeface="Arial Narrow" panose="020B0606020202030204" pitchFamily="34" charset="0"/>
            </a:endParaRPr>
          </a:p>
          <a:p>
            <a:pPr lvl="1"/>
            <a:r>
              <a:rPr lang="en-US" sz="3200" dirty="0" smtClean="0">
                <a:latin typeface="Arial Narrow" panose="020B0606020202030204" pitchFamily="34" charset="0"/>
              </a:rPr>
              <a:t>Structured </a:t>
            </a:r>
            <a:r>
              <a:rPr lang="en-US" sz="3200" dirty="0">
                <a:latin typeface="Arial Narrow" panose="020B0606020202030204" pitchFamily="34" charset="0"/>
              </a:rPr>
              <a:t>Data </a:t>
            </a:r>
            <a:endParaRPr lang="en-US" sz="3200" dirty="0" smtClean="0">
              <a:latin typeface="Arial Narrow" panose="020B0606020202030204" pitchFamily="34" charset="0"/>
            </a:endParaRPr>
          </a:p>
          <a:p>
            <a:pPr lvl="1"/>
            <a:r>
              <a:rPr lang="en-US" sz="3200" dirty="0" smtClean="0">
                <a:latin typeface="Arial Narrow" panose="020B0606020202030204" pitchFamily="34" charset="0"/>
              </a:rPr>
              <a:t>Semi-Structured </a:t>
            </a:r>
            <a:r>
              <a:rPr lang="en-US" sz="3200" dirty="0">
                <a:latin typeface="Arial Narrow" panose="020B0606020202030204" pitchFamily="34" charset="0"/>
              </a:rPr>
              <a:t>Data </a:t>
            </a:r>
            <a:endParaRPr lang="en-US" sz="3200" dirty="0" smtClean="0">
              <a:latin typeface="Arial Narrow" panose="020B0606020202030204" pitchFamily="34" charset="0"/>
            </a:endParaRPr>
          </a:p>
          <a:p>
            <a:pPr lvl="1"/>
            <a:r>
              <a:rPr lang="en-US" sz="3200" dirty="0" smtClean="0">
                <a:latin typeface="Arial Narrow" panose="020B0606020202030204" pitchFamily="34" charset="0"/>
              </a:rPr>
              <a:t>Unstructured </a:t>
            </a:r>
            <a:r>
              <a:rPr lang="en-US" sz="3200" dirty="0">
                <a:latin typeface="Arial Narrow" panose="020B0606020202030204" pitchFamily="34" charset="0"/>
              </a:rPr>
              <a:t>Data</a:t>
            </a:r>
            <a:endParaRPr lang="en-IN" sz="3200" dirty="0">
              <a:latin typeface="Arial Narrow" panose="020B0606020202030204" pitchFamily="34" charset="0"/>
            </a:endParaRPr>
          </a:p>
        </p:txBody>
      </p:sp>
      <p:pic>
        <p:nvPicPr>
          <p:cNvPr id="4" name="Picture 3"/>
          <p:cNvPicPr>
            <a:picLocks noChangeAspect="1"/>
          </p:cNvPicPr>
          <p:nvPr/>
        </p:nvPicPr>
        <p:blipFill>
          <a:blip r:embed="rId2"/>
          <a:stretch>
            <a:fillRect/>
          </a:stretch>
        </p:blipFill>
        <p:spPr>
          <a:xfrm>
            <a:off x="6285740" y="2731347"/>
            <a:ext cx="5449060" cy="3029373"/>
          </a:xfrm>
          <a:prstGeom prst="rect">
            <a:avLst/>
          </a:prstGeom>
        </p:spPr>
      </p:pic>
    </p:spTree>
    <p:extLst>
      <p:ext uri="{BB962C8B-B14F-4D97-AF65-F5344CB8AC3E}">
        <p14:creationId xmlns:p14="http://schemas.microsoft.com/office/powerpoint/2010/main" val="2358870526"/>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67486" y="1825625"/>
            <a:ext cx="6657027" cy="4351338"/>
          </a:xfrm>
        </p:spPr>
      </p:pic>
    </p:spTree>
    <p:extLst>
      <p:ext uri="{BB962C8B-B14F-4D97-AF65-F5344CB8AC3E}">
        <p14:creationId xmlns:p14="http://schemas.microsoft.com/office/powerpoint/2010/main" val="1260094993"/>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59635" y="847435"/>
            <a:ext cx="8072729" cy="5713576"/>
          </a:xfrm>
        </p:spPr>
      </p:pic>
    </p:spTree>
    <p:extLst>
      <p:ext uri="{BB962C8B-B14F-4D97-AF65-F5344CB8AC3E}">
        <p14:creationId xmlns:p14="http://schemas.microsoft.com/office/powerpoint/2010/main" val="2579432946"/>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830625"/>
            <a:ext cx="9752381" cy="4304762"/>
          </a:xfrm>
        </p:spPr>
      </p:pic>
    </p:spTree>
    <p:extLst>
      <p:ext uri="{BB962C8B-B14F-4D97-AF65-F5344CB8AC3E}">
        <p14:creationId xmlns:p14="http://schemas.microsoft.com/office/powerpoint/2010/main" val="33795401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Narrow" panose="020B0606020202030204" pitchFamily="34" charset="0"/>
              </a:rPr>
              <a:t>Advantages of Hadoop and </a:t>
            </a:r>
            <a:r>
              <a:rPr lang="en-US" b="1" dirty="0" err="1">
                <a:latin typeface="Arial Narrow" panose="020B0606020202030204" pitchFamily="34" charset="0"/>
              </a:rPr>
              <a:t>MapReduce</a:t>
            </a:r>
            <a:r>
              <a:rPr lang="en-US" dirty="0"/>
              <a:t/>
            </a:r>
            <a:br>
              <a:rPr lang="en-US" dirty="0"/>
            </a:br>
            <a:endParaRPr lang="en-IN" dirty="0"/>
          </a:p>
        </p:txBody>
      </p:sp>
      <p:sp>
        <p:nvSpPr>
          <p:cNvPr id="3" name="Content Placeholder 2"/>
          <p:cNvSpPr>
            <a:spLocks noGrp="1"/>
          </p:cNvSpPr>
          <p:nvPr>
            <p:ph idx="1"/>
          </p:nvPr>
        </p:nvSpPr>
        <p:spPr/>
        <p:txBody>
          <a:bodyPr/>
          <a:lstStyle/>
          <a:p>
            <a:pPr algn="just"/>
            <a:r>
              <a:rPr lang="en-US" b="1" dirty="0" smtClean="0">
                <a:latin typeface="Arial Narrow" panose="020B0606020202030204" pitchFamily="34" charset="0"/>
              </a:rPr>
              <a:t>Scalability</a:t>
            </a:r>
            <a:r>
              <a:rPr lang="en-US" dirty="0">
                <a:latin typeface="Arial Narrow" panose="020B0606020202030204" pitchFamily="34" charset="0"/>
              </a:rPr>
              <a:t>: Hadoop can </a:t>
            </a:r>
            <a:r>
              <a:rPr lang="en-US" b="1" dirty="0">
                <a:latin typeface="Arial Narrow" panose="020B0606020202030204" pitchFamily="34" charset="0"/>
              </a:rPr>
              <a:t>handle large volumes of data </a:t>
            </a:r>
            <a:r>
              <a:rPr lang="en-US" dirty="0">
                <a:latin typeface="Arial Narrow" panose="020B0606020202030204" pitchFamily="34" charset="0"/>
              </a:rPr>
              <a:t>by leveraging the computing power of a cluster of commodity hardware.</a:t>
            </a:r>
          </a:p>
          <a:p>
            <a:pPr algn="just"/>
            <a:r>
              <a:rPr lang="en-US" b="1" dirty="0">
                <a:latin typeface="Arial Narrow" panose="020B0606020202030204" pitchFamily="34" charset="0"/>
              </a:rPr>
              <a:t>Cost-effective</a:t>
            </a:r>
            <a:r>
              <a:rPr lang="en-US" dirty="0">
                <a:latin typeface="Arial Narrow" panose="020B0606020202030204" pitchFamily="34" charset="0"/>
              </a:rPr>
              <a:t>: Hadoop is </a:t>
            </a:r>
            <a:r>
              <a:rPr lang="en-US" b="1" dirty="0">
                <a:latin typeface="Arial Narrow" panose="020B0606020202030204" pitchFamily="34" charset="0"/>
              </a:rPr>
              <a:t>open-source and can run on commodity hardware</a:t>
            </a:r>
            <a:r>
              <a:rPr lang="en-US" dirty="0">
                <a:latin typeface="Arial Narrow" panose="020B0606020202030204" pitchFamily="34" charset="0"/>
              </a:rPr>
              <a:t>, making it a cost-effective solution for big data processing.</a:t>
            </a:r>
          </a:p>
          <a:p>
            <a:pPr algn="just"/>
            <a:r>
              <a:rPr lang="en-US" b="1" dirty="0">
                <a:latin typeface="Arial Narrow" panose="020B0606020202030204" pitchFamily="34" charset="0"/>
              </a:rPr>
              <a:t>Fault-tolerant</a:t>
            </a:r>
            <a:r>
              <a:rPr lang="en-US" dirty="0">
                <a:latin typeface="Arial Narrow" panose="020B0606020202030204" pitchFamily="34" charset="0"/>
              </a:rPr>
              <a:t>: Hadoop is designed </a:t>
            </a:r>
            <a:r>
              <a:rPr lang="en-US" b="1" dirty="0">
                <a:latin typeface="Arial Narrow" panose="020B0606020202030204" pitchFamily="34" charset="0"/>
              </a:rPr>
              <a:t>to handle hardware failures by replicating data across multiple nodes in the cluster.</a:t>
            </a:r>
          </a:p>
          <a:p>
            <a:pPr algn="just"/>
            <a:r>
              <a:rPr lang="en-US" b="1" dirty="0">
                <a:latin typeface="Arial Narrow" panose="020B0606020202030204" pitchFamily="34" charset="0"/>
              </a:rPr>
              <a:t>Flexible</a:t>
            </a:r>
            <a:r>
              <a:rPr lang="en-US" dirty="0">
                <a:latin typeface="Arial Narrow" panose="020B0606020202030204" pitchFamily="34" charset="0"/>
              </a:rPr>
              <a:t>: </a:t>
            </a:r>
            <a:r>
              <a:rPr lang="en-US" dirty="0" err="1">
                <a:latin typeface="Arial Narrow" panose="020B0606020202030204" pitchFamily="34" charset="0"/>
              </a:rPr>
              <a:t>MapReduce</a:t>
            </a:r>
            <a:r>
              <a:rPr lang="en-US" dirty="0">
                <a:latin typeface="Arial Narrow" panose="020B0606020202030204" pitchFamily="34" charset="0"/>
              </a:rPr>
              <a:t> can be used for a </a:t>
            </a:r>
            <a:r>
              <a:rPr lang="en-US" b="1" dirty="0">
                <a:latin typeface="Arial Narrow" panose="020B0606020202030204" pitchFamily="34" charset="0"/>
              </a:rPr>
              <a:t>wide range of data processing tasks</a:t>
            </a:r>
            <a:r>
              <a:rPr lang="en-US" dirty="0">
                <a:latin typeface="Arial Narrow" panose="020B0606020202030204" pitchFamily="34" charset="0"/>
              </a:rPr>
              <a:t>, including log analysis, data mining, and machine learning.</a:t>
            </a:r>
          </a:p>
          <a:p>
            <a:pPr algn="just"/>
            <a:endParaRPr lang="en-IN" dirty="0">
              <a:latin typeface="Arial Narrow" panose="020B0606020202030204" pitchFamily="34" charset="0"/>
            </a:endParaRPr>
          </a:p>
        </p:txBody>
      </p:sp>
    </p:spTree>
    <p:extLst>
      <p:ext uri="{BB962C8B-B14F-4D97-AF65-F5344CB8AC3E}">
        <p14:creationId xmlns:p14="http://schemas.microsoft.com/office/powerpoint/2010/main" val="2728316954"/>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4577" y="1645285"/>
            <a:ext cx="10515600" cy="1325563"/>
          </a:xfrm>
        </p:spPr>
        <p:txBody>
          <a:bodyPr>
            <a:noAutofit/>
          </a:bodyPr>
          <a:lstStyle/>
          <a:p>
            <a:pPr lvl="0" algn="ctr"/>
            <a:r>
              <a:rPr lang="en-US" sz="4800" b="1" dirty="0" smtClean="0">
                <a:latin typeface="Arial Narrow" panose="020B0606020202030204" pitchFamily="34" charset="0"/>
              </a:rPr>
              <a:t>1.3 </a:t>
            </a:r>
            <a:r>
              <a:rPr lang="en-US" sz="4800" b="1" dirty="0">
                <a:latin typeface="Arial Narrow" panose="020B0606020202030204" pitchFamily="34" charset="0"/>
              </a:rPr>
              <a:t>Apache Spark</a:t>
            </a:r>
            <a:r>
              <a:rPr lang="en-IN" sz="4800" dirty="0"/>
              <a:t/>
            </a:r>
            <a:br>
              <a:rPr lang="en-IN" sz="4800" dirty="0"/>
            </a:br>
            <a:endParaRPr lang="en-IN" sz="4800" dirty="0"/>
          </a:p>
        </p:txBody>
      </p:sp>
    </p:spTree>
    <p:extLst>
      <p:ext uri="{BB962C8B-B14F-4D97-AF65-F5344CB8AC3E}">
        <p14:creationId xmlns:p14="http://schemas.microsoft.com/office/powerpoint/2010/main" val="3422665398"/>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dirty="0"/>
          </a:p>
        </p:txBody>
      </p:sp>
      <p:sp>
        <p:nvSpPr>
          <p:cNvPr id="3" name="Content Placeholder 2"/>
          <p:cNvSpPr>
            <a:spLocks noGrp="1"/>
          </p:cNvSpPr>
          <p:nvPr>
            <p:ph idx="1"/>
          </p:nvPr>
        </p:nvSpPr>
        <p:spPr/>
        <p:txBody>
          <a:bodyPr/>
          <a:lstStyle/>
          <a:p>
            <a:pPr algn="just"/>
            <a:r>
              <a:rPr lang="en-US" dirty="0">
                <a:latin typeface="Arial Narrow" panose="020B0606020202030204" pitchFamily="34" charset="0"/>
              </a:rPr>
              <a:t>Spark is a </a:t>
            </a:r>
            <a:r>
              <a:rPr lang="en-US" b="1" dirty="0">
                <a:latin typeface="Arial Narrow" panose="020B0606020202030204" pitchFamily="34" charset="0"/>
              </a:rPr>
              <a:t>unified analytics engine </a:t>
            </a:r>
            <a:r>
              <a:rPr lang="en-US" dirty="0">
                <a:latin typeface="Arial Narrow" panose="020B0606020202030204" pitchFamily="34" charset="0"/>
              </a:rPr>
              <a:t>for l</a:t>
            </a:r>
            <a:r>
              <a:rPr lang="en-US" b="1" dirty="0">
                <a:latin typeface="Arial Narrow" panose="020B0606020202030204" pitchFamily="34" charset="0"/>
              </a:rPr>
              <a:t>arge-scale data processing </a:t>
            </a:r>
            <a:r>
              <a:rPr lang="en-US" dirty="0">
                <a:latin typeface="Arial Narrow" panose="020B0606020202030204" pitchFamily="34" charset="0"/>
              </a:rPr>
              <a:t>including built-in modules for SQL, streaming, machine learning and graph processing</a:t>
            </a:r>
            <a:r>
              <a:rPr lang="en-US" dirty="0" smtClean="0">
                <a:latin typeface="Arial Narrow" panose="020B0606020202030204" pitchFamily="34" charset="0"/>
              </a:rPr>
              <a:t>.</a:t>
            </a:r>
          </a:p>
          <a:p>
            <a:pPr algn="just"/>
            <a:r>
              <a:rPr lang="en-US" dirty="0">
                <a:latin typeface="Arial Narrow" panose="020B0606020202030204" pitchFamily="34" charset="0"/>
              </a:rPr>
              <a:t>Apache Spark is an </a:t>
            </a:r>
            <a:r>
              <a:rPr lang="en-US" b="1" dirty="0">
                <a:latin typeface="Arial Narrow" panose="020B0606020202030204" pitchFamily="34" charset="0"/>
              </a:rPr>
              <a:t>open-source cluster computing framework</a:t>
            </a:r>
            <a:r>
              <a:rPr lang="en-US" dirty="0">
                <a:latin typeface="Arial Narrow" panose="020B0606020202030204" pitchFamily="34" charset="0"/>
              </a:rPr>
              <a:t>. </a:t>
            </a:r>
            <a:endParaRPr lang="en-US" dirty="0" smtClean="0">
              <a:latin typeface="Arial Narrow" panose="020B0606020202030204" pitchFamily="34" charset="0"/>
            </a:endParaRPr>
          </a:p>
          <a:p>
            <a:pPr algn="just"/>
            <a:r>
              <a:rPr lang="en-US" dirty="0" smtClean="0">
                <a:latin typeface="Arial Narrow" panose="020B0606020202030204" pitchFamily="34" charset="0"/>
              </a:rPr>
              <a:t>Its </a:t>
            </a:r>
            <a:r>
              <a:rPr lang="en-US" dirty="0">
                <a:latin typeface="Arial Narrow" panose="020B0606020202030204" pitchFamily="34" charset="0"/>
              </a:rPr>
              <a:t>primary purpose is to </a:t>
            </a:r>
            <a:r>
              <a:rPr lang="en-US" b="1" dirty="0">
                <a:latin typeface="Arial Narrow" panose="020B0606020202030204" pitchFamily="34" charset="0"/>
              </a:rPr>
              <a:t>handle the real-time generated data</a:t>
            </a:r>
            <a:r>
              <a:rPr lang="en-US" dirty="0" smtClean="0">
                <a:latin typeface="Arial Narrow" panose="020B0606020202030204" pitchFamily="34" charset="0"/>
              </a:rPr>
              <a:t>.</a:t>
            </a:r>
          </a:p>
          <a:p>
            <a:pPr algn="just"/>
            <a:r>
              <a:rPr lang="en-US" dirty="0">
                <a:latin typeface="Arial Narrow" panose="020B0606020202030204" pitchFamily="34" charset="0"/>
              </a:rPr>
              <a:t>Spark was built on </a:t>
            </a:r>
            <a:r>
              <a:rPr lang="en-US" b="1" dirty="0">
                <a:latin typeface="Arial Narrow" panose="020B0606020202030204" pitchFamily="34" charset="0"/>
              </a:rPr>
              <a:t>the top of the Hadoop </a:t>
            </a:r>
            <a:r>
              <a:rPr lang="en-US" b="1" dirty="0" err="1">
                <a:latin typeface="Arial Narrow" panose="020B0606020202030204" pitchFamily="34" charset="0"/>
              </a:rPr>
              <a:t>MapReduce</a:t>
            </a:r>
            <a:r>
              <a:rPr lang="en-US" dirty="0">
                <a:latin typeface="Arial Narrow" panose="020B0606020202030204" pitchFamily="34" charset="0"/>
              </a:rPr>
              <a:t>. </a:t>
            </a:r>
            <a:endParaRPr lang="en-US" dirty="0" smtClean="0">
              <a:latin typeface="Arial Narrow" panose="020B0606020202030204" pitchFamily="34" charset="0"/>
            </a:endParaRPr>
          </a:p>
          <a:p>
            <a:pPr algn="just"/>
            <a:r>
              <a:rPr lang="en-US" dirty="0" smtClean="0">
                <a:latin typeface="Arial Narrow" panose="020B0606020202030204" pitchFamily="34" charset="0"/>
              </a:rPr>
              <a:t>It </a:t>
            </a:r>
            <a:r>
              <a:rPr lang="en-US" dirty="0">
                <a:latin typeface="Arial Narrow" panose="020B0606020202030204" pitchFamily="34" charset="0"/>
              </a:rPr>
              <a:t>was </a:t>
            </a:r>
            <a:r>
              <a:rPr lang="en-US" b="1" dirty="0">
                <a:latin typeface="Arial Narrow" panose="020B0606020202030204" pitchFamily="34" charset="0"/>
              </a:rPr>
              <a:t>optimized to run in memory whereas alternative approaches like Hadoop's </a:t>
            </a:r>
            <a:r>
              <a:rPr lang="en-US" b="1" dirty="0" err="1">
                <a:latin typeface="Arial Narrow" panose="020B0606020202030204" pitchFamily="34" charset="0"/>
              </a:rPr>
              <a:t>MapReduce</a:t>
            </a:r>
            <a:r>
              <a:rPr lang="en-US" b="1" dirty="0">
                <a:latin typeface="Arial Narrow" panose="020B0606020202030204" pitchFamily="34" charset="0"/>
              </a:rPr>
              <a:t> writes data to and from computer hard drives</a:t>
            </a:r>
            <a:r>
              <a:rPr lang="en-US" dirty="0">
                <a:latin typeface="Arial Narrow" panose="020B0606020202030204" pitchFamily="34" charset="0"/>
              </a:rPr>
              <a:t>. </a:t>
            </a:r>
            <a:endParaRPr lang="en-US" dirty="0" smtClean="0">
              <a:latin typeface="Arial Narrow" panose="020B0606020202030204" pitchFamily="34" charset="0"/>
            </a:endParaRPr>
          </a:p>
          <a:p>
            <a:pPr algn="just"/>
            <a:r>
              <a:rPr lang="en-US" dirty="0" smtClean="0">
                <a:latin typeface="Arial Narrow" panose="020B0606020202030204" pitchFamily="34" charset="0"/>
              </a:rPr>
              <a:t>So</a:t>
            </a:r>
            <a:r>
              <a:rPr lang="en-US" dirty="0">
                <a:latin typeface="Arial Narrow" panose="020B0606020202030204" pitchFamily="34" charset="0"/>
              </a:rPr>
              <a:t>, Spark process </a:t>
            </a:r>
            <a:r>
              <a:rPr lang="en-US" b="1" dirty="0">
                <a:latin typeface="Arial Narrow" panose="020B0606020202030204" pitchFamily="34" charset="0"/>
              </a:rPr>
              <a:t>the data much quicker than other alternatives</a:t>
            </a:r>
            <a:r>
              <a:rPr lang="en-US" dirty="0">
                <a:latin typeface="Arial Narrow" panose="020B0606020202030204" pitchFamily="34" charset="0"/>
              </a:rPr>
              <a:t>.</a:t>
            </a:r>
            <a:endParaRPr lang="en-IN" dirty="0">
              <a:latin typeface="Arial Narrow" panose="020B0606020202030204" pitchFamily="34" charset="0"/>
            </a:endParaRPr>
          </a:p>
        </p:txBody>
      </p:sp>
    </p:spTree>
    <p:extLst>
      <p:ext uri="{BB962C8B-B14F-4D97-AF65-F5344CB8AC3E}">
        <p14:creationId xmlns:p14="http://schemas.microsoft.com/office/powerpoint/2010/main" val="2160289458"/>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Arial Narrow" panose="020B0606020202030204" pitchFamily="34" charset="0"/>
              </a:rPr>
              <a:t>History of Spark</a:t>
            </a:r>
            <a:endParaRPr lang="en-IN" b="1" dirty="0">
              <a:latin typeface="Arial Narrow" panose="020B0606020202030204" pitchFamily="34" charset="0"/>
            </a:endParaRPr>
          </a:p>
        </p:txBody>
      </p:sp>
      <p:sp>
        <p:nvSpPr>
          <p:cNvPr id="3" name="Content Placeholder 2"/>
          <p:cNvSpPr>
            <a:spLocks noGrp="1"/>
          </p:cNvSpPr>
          <p:nvPr>
            <p:ph idx="1"/>
          </p:nvPr>
        </p:nvSpPr>
        <p:spPr>
          <a:xfrm>
            <a:off x="838200" y="1825625"/>
            <a:ext cx="10515600" cy="2131233"/>
          </a:xfrm>
        </p:spPr>
        <p:txBody>
          <a:bodyPr/>
          <a:lstStyle/>
          <a:p>
            <a:r>
              <a:rPr lang="en-US" dirty="0">
                <a:latin typeface="Arial Narrow" panose="020B0606020202030204" pitchFamily="34" charset="0"/>
              </a:rPr>
              <a:t>The Spark was initiated by </a:t>
            </a:r>
            <a:r>
              <a:rPr lang="en-US" dirty="0" err="1">
                <a:latin typeface="Arial Narrow" panose="020B0606020202030204" pitchFamily="34" charset="0"/>
              </a:rPr>
              <a:t>Matei</a:t>
            </a:r>
            <a:r>
              <a:rPr lang="en-US" dirty="0">
                <a:latin typeface="Arial Narrow" panose="020B0606020202030204" pitchFamily="34" charset="0"/>
              </a:rPr>
              <a:t> </a:t>
            </a:r>
            <a:r>
              <a:rPr lang="en-US" dirty="0" err="1">
                <a:latin typeface="Arial Narrow" panose="020B0606020202030204" pitchFamily="34" charset="0"/>
              </a:rPr>
              <a:t>Zaharia</a:t>
            </a:r>
            <a:r>
              <a:rPr lang="en-US" dirty="0">
                <a:latin typeface="Arial Narrow" panose="020B0606020202030204" pitchFamily="34" charset="0"/>
              </a:rPr>
              <a:t> at UC Berkeley's </a:t>
            </a:r>
            <a:r>
              <a:rPr lang="en-US" dirty="0" err="1">
                <a:latin typeface="Arial Narrow" panose="020B0606020202030204" pitchFamily="34" charset="0"/>
              </a:rPr>
              <a:t>AMPLab</a:t>
            </a:r>
            <a:r>
              <a:rPr lang="en-US" dirty="0">
                <a:latin typeface="Arial Narrow" panose="020B0606020202030204" pitchFamily="34" charset="0"/>
              </a:rPr>
              <a:t> in 2009</a:t>
            </a:r>
            <a:r>
              <a:rPr lang="en-US" dirty="0" smtClean="0">
                <a:latin typeface="Arial Narrow" panose="020B0606020202030204" pitchFamily="34" charset="0"/>
              </a:rPr>
              <a:t>.</a:t>
            </a:r>
          </a:p>
          <a:p>
            <a:r>
              <a:rPr lang="en-US" dirty="0" smtClean="0">
                <a:latin typeface="Arial Narrow" panose="020B0606020202030204" pitchFamily="34" charset="0"/>
              </a:rPr>
              <a:t> </a:t>
            </a:r>
            <a:r>
              <a:rPr lang="en-US" dirty="0">
                <a:latin typeface="Arial Narrow" panose="020B0606020202030204" pitchFamily="34" charset="0"/>
              </a:rPr>
              <a:t>It was open sourced in 2010 under a BSD license.</a:t>
            </a:r>
          </a:p>
          <a:p>
            <a:r>
              <a:rPr lang="en-US" dirty="0">
                <a:latin typeface="Arial Narrow" panose="020B0606020202030204" pitchFamily="34" charset="0"/>
              </a:rPr>
              <a:t>In 2013, the project was acquired by Apache Software Foundation</a:t>
            </a:r>
            <a:r>
              <a:rPr lang="en-US" dirty="0" smtClean="0">
                <a:latin typeface="Arial Narrow" panose="020B0606020202030204" pitchFamily="34" charset="0"/>
              </a:rPr>
              <a:t>.</a:t>
            </a:r>
          </a:p>
          <a:p>
            <a:r>
              <a:rPr lang="en-US" dirty="0" smtClean="0">
                <a:latin typeface="Arial Narrow" panose="020B0606020202030204" pitchFamily="34" charset="0"/>
              </a:rPr>
              <a:t> </a:t>
            </a:r>
            <a:r>
              <a:rPr lang="en-US" dirty="0">
                <a:latin typeface="Arial Narrow" panose="020B0606020202030204" pitchFamily="34" charset="0"/>
              </a:rPr>
              <a:t>In 2014, the Spark emerged as a Top-Level Apache Project.</a:t>
            </a:r>
          </a:p>
          <a:p>
            <a:endParaRPr lang="en-IN" dirty="0"/>
          </a:p>
        </p:txBody>
      </p:sp>
    </p:spTree>
    <p:extLst>
      <p:ext uri="{BB962C8B-B14F-4D97-AF65-F5344CB8AC3E}">
        <p14:creationId xmlns:p14="http://schemas.microsoft.com/office/powerpoint/2010/main" val="2130172088"/>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latin typeface="Arial Narrow" panose="020B0606020202030204" pitchFamily="34" charset="0"/>
              </a:rPr>
              <a:t>Features of Apache Spark</a:t>
            </a:r>
            <a:br>
              <a:rPr lang="en-IN" b="1" dirty="0">
                <a:latin typeface="Arial Narrow" panose="020B0606020202030204" pitchFamily="34" charset="0"/>
              </a:rPr>
            </a:br>
            <a:endParaRPr lang="en-IN" b="1" dirty="0">
              <a:latin typeface="Arial Narrow" panose="020B0606020202030204" pitchFamily="34" charset="0"/>
            </a:endParaRPr>
          </a:p>
        </p:txBody>
      </p:sp>
      <p:sp>
        <p:nvSpPr>
          <p:cNvPr id="3" name="Content Placeholder 2"/>
          <p:cNvSpPr>
            <a:spLocks noGrp="1"/>
          </p:cNvSpPr>
          <p:nvPr>
            <p:ph idx="1"/>
          </p:nvPr>
        </p:nvSpPr>
        <p:spPr>
          <a:xfrm>
            <a:off x="182880" y="1825625"/>
            <a:ext cx="11170920" cy="4351338"/>
          </a:xfrm>
        </p:spPr>
        <p:txBody>
          <a:bodyPr>
            <a:normAutofit fontScale="92500" lnSpcReduction="20000"/>
          </a:bodyPr>
          <a:lstStyle/>
          <a:p>
            <a:r>
              <a:rPr lang="en-US" sz="3000" b="1" dirty="0">
                <a:latin typeface="Arial Narrow" panose="020B0606020202030204" pitchFamily="34" charset="0"/>
              </a:rPr>
              <a:t>Fast</a:t>
            </a:r>
            <a:r>
              <a:rPr lang="en-US" sz="3000" dirty="0">
                <a:latin typeface="Arial Narrow" panose="020B0606020202030204" pitchFamily="34" charset="0"/>
              </a:rPr>
              <a:t> - It provides </a:t>
            </a:r>
            <a:r>
              <a:rPr lang="en-US" sz="3000" b="1" dirty="0">
                <a:latin typeface="Arial Narrow" panose="020B0606020202030204" pitchFamily="34" charset="0"/>
              </a:rPr>
              <a:t>high performance for both batch and streaming data</a:t>
            </a:r>
            <a:r>
              <a:rPr lang="en-US" sz="3000" dirty="0">
                <a:latin typeface="Arial Narrow" panose="020B0606020202030204" pitchFamily="34" charset="0"/>
              </a:rPr>
              <a:t>, using a state-of-the-art </a:t>
            </a:r>
            <a:r>
              <a:rPr lang="en-US" sz="3000" b="1" dirty="0">
                <a:latin typeface="Arial Narrow" panose="020B0606020202030204" pitchFamily="34" charset="0"/>
              </a:rPr>
              <a:t>DAG scheduler, a query optimizer, and a physical execution engine.</a:t>
            </a:r>
          </a:p>
          <a:p>
            <a:r>
              <a:rPr lang="en-US" sz="3000" b="1" dirty="0">
                <a:latin typeface="Arial Narrow" panose="020B0606020202030204" pitchFamily="34" charset="0"/>
              </a:rPr>
              <a:t>Easy to Use</a:t>
            </a:r>
            <a:r>
              <a:rPr lang="en-US" sz="3000" dirty="0">
                <a:latin typeface="Arial Narrow" panose="020B0606020202030204" pitchFamily="34" charset="0"/>
              </a:rPr>
              <a:t> - It facilitates to write the application in </a:t>
            </a:r>
            <a:r>
              <a:rPr lang="en-US" sz="3000" b="1" dirty="0">
                <a:latin typeface="Arial Narrow" panose="020B0606020202030204" pitchFamily="34" charset="0"/>
              </a:rPr>
              <a:t>Java, Scala, Python, R, and SQL. It also provides more than 80 high-level operators.</a:t>
            </a:r>
          </a:p>
          <a:p>
            <a:r>
              <a:rPr lang="en-US" sz="3000" b="1" dirty="0">
                <a:latin typeface="Arial Narrow" panose="020B0606020202030204" pitchFamily="34" charset="0"/>
              </a:rPr>
              <a:t>Generality</a:t>
            </a:r>
            <a:r>
              <a:rPr lang="en-US" sz="3000" dirty="0">
                <a:latin typeface="Arial Narrow" panose="020B0606020202030204" pitchFamily="34" charset="0"/>
              </a:rPr>
              <a:t> - It provides a collection of libraries including </a:t>
            </a:r>
            <a:r>
              <a:rPr lang="en-US" sz="3000" b="1" dirty="0">
                <a:latin typeface="Arial Narrow" panose="020B0606020202030204" pitchFamily="34" charset="0"/>
              </a:rPr>
              <a:t>SQL and </a:t>
            </a:r>
            <a:r>
              <a:rPr lang="en-US" sz="3000" b="1" dirty="0" err="1">
                <a:latin typeface="Arial Narrow" panose="020B0606020202030204" pitchFamily="34" charset="0"/>
              </a:rPr>
              <a:t>DataFrames</a:t>
            </a:r>
            <a:r>
              <a:rPr lang="en-US" sz="3000" b="1" dirty="0">
                <a:latin typeface="Arial Narrow" panose="020B0606020202030204" pitchFamily="34" charset="0"/>
              </a:rPr>
              <a:t>, </a:t>
            </a:r>
            <a:r>
              <a:rPr lang="en-US" sz="3000" b="1" dirty="0" err="1">
                <a:latin typeface="Arial Narrow" panose="020B0606020202030204" pitchFamily="34" charset="0"/>
              </a:rPr>
              <a:t>MLlib</a:t>
            </a:r>
            <a:r>
              <a:rPr lang="en-US" sz="3000" b="1" dirty="0">
                <a:latin typeface="Arial Narrow" panose="020B0606020202030204" pitchFamily="34" charset="0"/>
              </a:rPr>
              <a:t> for machine learning, </a:t>
            </a:r>
            <a:r>
              <a:rPr lang="en-US" sz="3000" b="1" dirty="0" err="1">
                <a:latin typeface="Arial Narrow" panose="020B0606020202030204" pitchFamily="34" charset="0"/>
              </a:rPr>
              <a:t>GraphX</a:t>
            </a:r>
            <a:r>
              <a:rPr lang="en-US" sz="3000" b="1" dirty="0">
                <a:latin typeface="Arial Narrow" panose="020B0606020202030204" pitchFamily="34" charset="0"/>
              </a:rPr>
              <a:t>, and Spark Streaming.</a:t>
            </a:r>
          </a:p>
          <a:p>
            <a:r>
              <a:rPr lang="en-US" sz="3000" b="1" dirty="0">
                <a:latin typeface="Arial Narrow" panose="020B0606020202030204" pitchFamily="34" charset="0"/>
              </a:rPr>
              <a:t>Lightweight</a:t>
            </a:r>
            <a:r>
              <a:rPr lang="en-US" sz="3000" dirty="0">
                <a:latin typeface="Arial Narrow" panose="020B0606020202030204" pitchFamily="34" charset="0"/>
              </a:rPr>
              <a:t> - It is a </a:t>
            </a:r>
            <a:r>
              <a:rPr lang="en-US" sz="3000" b="1" dirty="0">
                <a:latin typeface="Arial Narrow" panose="020B0606020202030204" pitchFamily="34" charset="0"/>
              </a:rPr>
              <a:t>light unified analytics engine </a:t>
            </a:r>
            <a:r>
              <a:rPr lang="en-US" sz="3000" dirty="0">
                <a:latin typeface="Arial Narrow" panose="020B0606020202030204" pitchFamily="34" charset="0"/>
              </a:rPr>
              <a:t>which is used for large scale data processing.</a:t>
            </a:r>
          </a:p>
          <a:p>
            <a:r>
              <a:rPr lang="en-US" sz="3000" b="1" dirty="0">
                <a:latin typeface="Arial Narrow" panose="020B0606020202030204" pitchFamily="34" charset="0"/>
              </a:rPr>
              <a:t>Runs Everywhere</a:t>
            </a:r>
            <a:r>
              <a:rPr lang="en-US" sz="3000" dirty="0">
                <a:latin typeface="Arial Narrow" panose="020B0606020202030204" pitchFamily="34" charset="0"/>
              </a:rPr>
              <a:t> - It can easily run on </a:t>
            </a:r>
            <a:r>
              <a:rPr lang="en-US" sz="3000" b="1" dirty="0">
                <a:latin typeface="Arial Narrow" panose="020B0606020202030204" pitchFamily="34" charset="0"/>
              </a:rPr>
              <a:t>Hadoop, Apache </a:t>
            </a:r>
            <a:r>
              <a:rPr lang="en-US" sz="3000" b="1" dirty="0" err="1">
                <a:latin typeface="Arial Narrow" panose="020B0606020202030204" pitchFamily="34" charset="0"/>
              </a:rPr>
              <a:t>Mesos</a:t>
            </a:r>
            <a:r>
              <a:rPr lang="en-US" sz="3000" b="1" dirty="0">
                <a:latin typeface="Arial Narrow" panose="020B0606020202030204" pitchFamily="34" charset="0"/>
              </a:rPr>
              <a:t>, Kubernetes, standalone, or in the cloud.</a:t>
            </a:r>
          </a:p>
          <a:p>
            <a:endParaRPr lang="en-IN" dirty="0"/>
          </a:p>
        </p:txBody>
      </p:sp>
    </p:spTree>
    <p:extLst>
      <p:ext uri="{BB962C8B-B14F-4D97-AF65-F5344CB8AC3E}">
        <p14:creationId xmlns:p14="http://schemas.microsoft.com/office/powerpoint/2010/main" val="2175770628"/>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Arial Narrow" panose="020B0606020202030204" pitchFamily="34" charset="0"/>
              </a:rPr>
              <a:t>Uses</a:t>
            </a:r>
            <a:endParaRPr lang="en-IN" b="1" dirty="0">
              <a:latin typeface="Arial Narrow" panose="020B0606020202030204" pitchFamily="34" charset="0"/>
            </a:endParaRPr>
          </a:p>
        </p:txBody>
      </p:sp>
      <p:sp>
        <p:nvSpPr>
          <p:cNvPr id="3" name="Content Placeholder 2"/>
          <p:cNvSpPr>
            <a:spLocks noGrp="1"/>
          </p:cNvSpPr>
          <p:nvPr>
            <p:ph idx="1"/>
          </p:nvPr>
        </p:nvSpPr>
        <p:spPr>
          <a:xfrm>
            <a:off x="838200" y="1690688"/>
            <a:ext cx="10515600" cy="4846927"/>
          </a:xfrm>
        </p:spPr>
        <p:txBody>
          <a:bodyPr>
            <a:normAutofit fontScale="92500" lnSpcReduction="10000"/>
          </a:bodyPr>
          <a:lstStyle/>
          <a:p>
            <a:pPr algn="just"/>
            <a:r>
              <a:rPr lang="en-US" b="1" dirty="0">
                <a:latin typeface="Arial Narrow" panose="020B0606020202030204" pitchFamily="34" charset="0"/>
              </a:rPr>
              <a:t>Data integration:</a:t>
            </a:r>
            <a:r>
              <a:rPr lang="en-US" dirty="0">
                <a:latin typeface="Arial Narrow" panose="020B0606020202030204" pitchFamily="34" charset="0"/>
              </a:rPr>
              <a:t> The data generated by systems are not consistent enough to combine for analysis. To fetch consistent data from systems we can use processes like </a:t>
            </a:r>
            <a:r>
              <a:rPr lang="en-US" b="1" dirty="0">
                <a:latin typeface="Arial Narrow" panose="020B0606020202030204" pitchFamily="34" charset="0"/>
              </a:rPr>
              <a:t>Extract, transform, and load (ETL). </a:t>
            </a:r>
            <a:r>
              <a:rPr lang="en-US" dirty="0">
                <a:latin typeface="Arial Narrow" panose="020B0606020202030204" pitchFamily="34" charset="0"/>
              </a:rPr>
              <a:t>Spark is used to reduce the cost and time required for this ETL process.</a:t>
            </a:r>
          </a:p>
          <a:p>
            <a:pPr algn="just"/>
            <a:r>
              <a:rPr lang="en-US" b="1" dirty="0">
                <a:latin typeface="Arial Narrow" panose="020B0606020202030204" pitchFamily="34" charset="0"/>
              </a:rPr>
              <a:t>Stream processing:</a:t>
            </a:r>
            <a:r>
              <a:rPr lang="en-US" dirty="0">
                <a:latin typeface="Arial Narrow" panose="020B0606020202030204" pitchFamily="34" charset="0"/>
              </a:rPr>
              <a:t> It is always difficult to handle the </a:t>
            </a:r>
            <a:r>
              <a:rPr lang="en-US" b="1" dirty="0">
                <a:latin typeface="Arial Narrow" panose="020B0606020202030204" pitchFamily="34" charset="0"/>
              </a:rPr>
              <a:t>real-time generated data such as log files.</a:t>
            </a:r>
            <a:r>
              <a:rPr lang="en-US" dirty="0">
                <a:latin typeface="Arial Narrow" panose="020B0606020202030204" pitchFamily="34" charset="0"/>
              </a:rPr>
              <a:t> Spark is capable enough to </a:t>
            </a:r>
            <a:r>
              <a:rPr lang="en-US" b="1" dirty="0">
                <a:latin typeface="Arial Narrow" panose="020B0606020202030204" pitchFamily="34" charset="0"/>
              </a:rPr>
              <a:t>operate streams of data and refuses potentially fraudulent operations.</a:t>
            </a:r>
          </a:p>
          <a:p>
            <a:pPr algn="just"/>
            <a:r>
              <a:rPr lang="en-US" b="1" dirty="0">
                <a:latin typeface="Arial Narrow" panose="020B0606020202030204" pitchFamily="34" charset="0"/>
              </a:rPr>
              <a:t>Machine learning:</a:t>
            </a:r>
            <a:r>
              <a:rPr lang="en-US" dirty="0">
                <a:latin typeface="Arial Narrow" panose="020B0606020202030204" pitchFamily="34" charset="0"/>
              </a:rPr>
              <a:t> Machine learning approaches become </a:t>
            </a:r>
            <a:r>
              <a:rPr lang="en-US" b="1" dirty="0">
                <a:latin typeface="Arial Narrow" panose="020B0606020202030204" pitchFamily="34" charset="0"/>
              </a:rPr>
              <a:t>more feasible and increasingly accurate due to enhancement in the volume of data. </a:t>
            </a:r>
            <a:r>
              <a:rPr lang="en-US" dirty="0">
                <a:latin typeface="Arial Narrow" panose="020B0606020202030204" pitchFamily="34" charset="0"/>
              </a:rPr>
              <a:t>As spark is capable of storing data in memory and can run repeated queries quickly, it makes it easy to work on machine learning algorithms.</a:t>
            </a:r>
          </a:p>
          <a:p>
            <a:pPr algn="just"/>
            <a:r>
              <a:rPr lang="en-US" b="1" dirty="0">
                <a:latin typeface="Arial Narrow" panose="020B0606020202030204" pitchFamily="34" charset="0"/>
              </a:rPr>
              <a:t>Interactive analytics:</a:t>
            </a:r>
            <a:r>
              <a:rPr lang="en-US" dirty="0">
                <a:latin typeface="Arial Narrow" panose="020B0606020202030204" pitchFamily="34" charset="0"/>
              </a:rPr>
              <a:t> Spark is able to generate the </a:t>
            </a:r>
            <a:r>
              <a:rPr lang="en-US" b="1" dirty="0">
                <a:latin typeface="Arial Narrow" panose="020B0606020202030204" pitchFamily="34" charset="0"/>
              </a:rPr>
              <a:t>respond rapidly</a:t>
            </a:r>
            <a:r>
              <a:rPr lang="en-US" dirty="0">
                <a:latin typeface="Arial Narrow" panose="020B0606020202030204" pitchFamily="34" charset="0"/>
              </a:rPr>
              <a:t>. So, instead of running pre-defined queries, we can handle the data interactively.</a:t>
            </a:r>
          </a:p>
          <a:p>
            <a:endParaRPr lang="en-IN" dirty="0"/>
          </a:p>
        </p:txBody>
      </p:sp>
    </p:spTree>
    <p:extLst>
      <p:ext uri="{BB962C8B-B14F-4D97-AF65-F5344CB8AC3E}">
        <p14:creationId xmlns:p14="http://schemas.microsoft.com/office/powerpoint/2010/main" val="1335333796"/>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11905"/>
            <a:ext cx="10515600" cy="1325563"/>
          </a:xfrm>
        </p:spPr>
        <p:txBody>
          <a:bodyPr/>
          <a:lstStyle/>
          <a:p>
            <a:pPr algn="ctr"/>
            <a:r>
              <a:rPr lang="en-US" b="1" dirty="0" smtClean="0">
                <a:latin typeface="Arial Narrow" panose="020B0606020202030204" pitchFamily="34" charset="0"/>
              </a:rPr>
              <a:t>Spark Architecture</a:t>
            </a:r>
            <a:endParaRPr lang="en-IN" b="1" dirty="0">
              <a:latin typeface="Arial Narrow" panose="020B0606020202030204" pitchFamily="34" charset="0"/>
            </a:endParaRPr>
          </a:p>
        </p:txBody>
      </p:sp>
      <p:sp>
        <p:nvSpPr>
          <p:cNvPr id="3" name="Content Placeholder 2"/>
          <p:cNvSpPr>
            <a:spLocks noGrp="1"/>
          </p:cNvSpPr>
          <p:nvPr>
            <p:ph idx="1"/>
          </p:nvPr>
        </p:nvSpPr>
        <p:spPr>
          <a:xfrm>
            <a:off x="688571" y="947653"/>
            <a:ext cx="11231880" cy="6026726"/>
          </a:xfrm>
        </p:spPr>
        <p:txBody>
          <a:bodyPr>
            <a:normAutofit fontScale="85000" lnSpcReduction="20000"/>
          </a:bodyPr>
          <a:lstStyle/>
          <a:p>
            <a:pPr algn="just"/>
            <a:r>
              <a:rPr lang="en-US" sz="3400" dirty="0">
                <a:latin typeface="Arial Narrow" panose="020B0606020202030204" pitchFamily="34" charset="0"/>
              </a:rPr>
              <a:t>The Spark follows the master-slave architecture. Its cluster consists of a single master and multiple slaves.</a:t>
            </a:r>
          </a:p>
          <a:p>
            <a:pPr algn="just"/>
            <a:r>
              <a:rPr lang="en-US" sz="3400" dirty="0">
                <a:latin typeface="Arial Narrow" panose="020B0606020202030204" pitchFamily="34" charset="0"/>
              </a:rPr>
              <a:t>The Spark architecture depends upon two abstractions:</a:t>
            </a:r>
          </a:p>
          <a:p>
            <a:pPr lvl="1" algn="just"/>
            <a:r>
              <a:rPr lang="en-US" sz="3000" dirty="0">
                <a:latin typeface="Arial Narrow" panose="020B0606020202030204" pitchFamily="34" charset="0"/>
              </a:rPr>
              <a:t>Resilient Distributed Dataset (RDD)</a:t>
            </a:r>
          </a:p>
          <a:p>
            <a:pPr lvl="1" algn="just"/>
            <a:r>
              <a:rPr lang="en-US" sz="3000" dirty="0">
                <a:latin typeface="Arial Narrow" panose="020B0606020202030204" pitchFamily="34" charset="0"/>
              </a:rPr>
              <a:t>Directed Acyclic Graph (DAG)</a:t>
            </a:r>
          </a:p>
          <a:p>
            <a:pPr algn="just"/>
            <a:r>
              <a:rPr lang="en-US" sz="3400" b="1" dirty="0">
                <a:latin typeface="Arial Narrow" panose="020B0606020202030204" pitchFamily="34" charset="0"/>
              </a:rPr>
              <a:t>Resilient Distributed Datasets (RDD)</a:t>
            </a:r>
          </a:p>
          <a:p>
            <a:pPr lvl="1" algn="just"/>
            <a:r>
              <a:rPr lang="en-US" sz="3000" dirty="0">
                <a:latin typeface="Arial Narrow" panose="020B0606020202030204" pitchFamily="34" charset="0"/>
              </a:rPr>
              <a:t>The Resilient Distributed Datasets are the </a:t>
            </a:r>
            <a:r>
              <a:rPr lang="en-US" sz="3000" b="1" dirty="0">
                <a:latin typeface="Arial Narrow" panose="020B0606020202030204" pitchFamily="34" charset="0"/>
              </a:rPr>
              <a:t>group of data items that can be stored in-memory on worker nodes. Here,</a:t>
            </a:r>
          </a:p>
          <a:p>
            <a:pPr lvl="1" algn="just"/>
            <a:r>
              <a:rPr lang="en-US" sz="3000" dirty="0">
                <a:latin typeface="Arial Narrow" panose="020B0606020202030204" pitchFamily="34" charset="0"/>
              </a:rPr>
              <a:t>Resilient: Restore the data on failure.</a:t>
            </a:r>
          </a:p>
          <a:p>
            <a:pPr lvl="1" algn="just"/>
            <a:r>
              <a:rPr lang="en-US" sz="3000" dirty="0">
                <a:latin typeface="Arial Narrow" panose="020B0606020202030204" pitchFamily="34" charset="0"/>
              </a:rPr>
              <a:t>Distributed: Data is distributed among different nodes.</a:t>
            </a:r>
          </a:p>
          <a:p>
            <a:pPr lvl="1" algn="just"/>
            <a:r>
              <a:rPr lang="en-US" sz="3000" dirty="0">
                <a:latin typeface="Arial Narrow" panose="020B0606020202030204" pitchFamily="34" charset="0"/>
              </a:rPr>
              <a:t>Dataset: Group of data</a:t>
            </a:r>
            <a:r>
              <a:rPr lang="en-US" sz="3000" dirty="0" smtClean="0">
                <a:latin typeface="Arial Narrow" panose="020B0606020202030204" pitchFamily="34" charset="0"/>
              </a:rPr>
              <a:t>.</a:t>
            </a:r>
          </a:p>
          <a:p>
            <a:pPr algn="just"/>
            <a:r>
              <a:rPr lang="en-US" sz="3400" b="1" dirty="0">
                <a:latin typeface="Arial Narrow" panose="020B0606020202030204" pitchFamily="34" charset="0"/>
              </a:rPr>
              <a:t>Directed Acyclic Graph (DAG)</a:t>
            </a:r>
          </a:p>
          <a:p>
            <a:pPr lvl="1" algn="just"/>
            <a:r>
              <a:rPr lang="en-US" sz="3000" dirty="0">
                <a:latin typeface="Arial Narrow" panose="020B0606020202030204" pitchFamily="34" charset="0"/>
              </a:rPr>
              <a:t>Directed Acyclic Graph is a </a:t>
            </a:r>
            <a:r>
              <a:rPr lang="en-US" sz="3000" b="1" dirty="0">
                <a:latin typeface="Arial Narrow" panose="020B0606020202030204" pitchFamily="34" charset="0"/>
              </a:rPr>
              <a:t>finite direct graph that performs a sequence of computations on data</a:t>
            </a:r>
            <a:r>
              <a:rPr lang="en-US" sz="3000" dirty="0">
                <a:latin typeface="Arial Narrow" panose="020B0606020202030204" pitchFamily="34" charset="0"/>
              </a:rPr>
              <a:t>. Each node is an </a:t>
            </a:r>
            <a:r>
              <a:rPr lang="en-US" sz="3000" dirty="0" smtClean="0">
                <a:latin typeface="Arial Narrow" panose="020B0606020202030204" pitchFamily="34" charset="0"/>
              </a:rPr>
              <a:t>RDD </a:t>
            </a:r>
            <a:r>
              <a:rPr lang="en-US" sz="3000" b="1" dirty="0" smtClean="0">
                <a:latin typeface="Arial Narrow" panose="020B0606020202030204" pitchFamily="34" charset="0"/>
              </a:rPr>
              <a:t>partition, and the edge is a transformation on top of data</a:t>
            </a:r>
            <a:r>
              <a:rPr lang="en-US" sz="3000" dirty="0" smtClean="0">
                <a:latin typeface="Arial Narrow" panose="020B0606020202030204" pitchFamily="34" charset="0"/>
              </a:rPr>
              <a:t>. </a:t>
            </a:r>
            <a:r>
              <a:rPr lang="en-US" sz="3000" dirty="0">
                <a:latin typeface="Arial Narrow" panose="020B0606020202030204" pitchFamily="34" charset="0"/>
              </a:rPr>
              <a:t>Here, the graph refers the </a:t>
            </a:r>
            <a:r>
              <a:rPr lang="en-US" sz="3000" b="1" dirty="0">
                <a:latin typeface="Arial Narrow" panose="020B0606020202030204" pitchFamily="34" charset="0"/>
              </a:rPr>
              <a:t>navigation whereas directed and acyclic refers to how it is done</a:t>
            </a:r>
            <a:r>
              <a:rPr lang="en-US" sz="3000" b="1" dirty="0" smtClean="0">
                <a:latin typeface="Arial Narrow" panose="020B0606020202030204" pitchFamily="34" charset="0"/>
              </a:rPr>
              <a:t>.</a:t>
            </a:r>
            <a:endParaRPr lang="en-US" sz="3000" b="1" dirty="0">
              <a:latin typeface="Arial Narrow" panose="020B0606020202030204" pitchFamily="34" charset="0"/>
            </a:endParaRPr>
          </a:p>
          <a:p>
            <a:endParaRPr lang="en-US" dirty="0"/>
          </a:p>
          <a:p>
            <a:endParaRPr lang="en-IN" dirty="0"/>
          </a:p>
        </p:txBody>
      </p:sp>
    </p:spTree>
    <p:extLst>
      <p:ext uri="{BB962C8B-B14F-4D97-AF65-F5344CB8AC3E}">
        <p14:creationId xmlns:p14="http://schemas.microsoft.com/office/powerpoint/2010/main" val="57484482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a:blip r:embed="rId2"/>
          <a:stretch>
            <a:fillRect/>
          </a:stretch>
        </p:blipFill>
        <p:spPr>
          <a:xfrm>
            <a:off x="2543773" y="128016"/>
            <a:ext cx="7104453" cy="6093715"/>
          </a:xfrm>
          <a:prstGeom prst="rect">
            <a:avLst/>
          </a:prstGeom>
        </p:spPr>
      </p:pic>
    </p:spTree>
    <p:extLst>
      <p:ext uri="{BB962C8B-B14F-4D97-AF65-F5344CB8AC3E}">
        <p14:creationId xmlns:p14="http://schemas.microsoft.com/office/powerpoint/2010/main" val="3046079563"/>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061556" y="1136378"/>
            <a:ext cx="7573803" cy="5040585"/>
          </a:xfrm>
          <a:prstGeom prst="rect">
            <a:avLst/>
          </a:prstGeom>
        </p:spPr>
      </p:pic>
    </p:spTree>
    <p:extLst>
      <p:ext uri="{BB962C8B-B14F-4D97-AF65-F5344CB8AC3E}">
        <p14:creationId xmlns:p14="http://schemas.microsoft.com/office/powerpoint/2010/main" val="4133729659"/>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normAutofit fontScale="92500"/>
          </a:bodyPr>
          <a:lstStyle/>
          <a:p>
            <a:pPr algn="just"/>
            <a:r>
              <a:rPr lang="en-US" b="1" dirty="0">
                <a:latin typeface="Arial Narrow" panose="020B0606020202030204" pitchFamily="34" charset="0"/>
              </a:rPr>
              <a:t>Driver Program</a:t>
            </a:r>
          </a:p>
          <a:p>
            <a:pPr algn="just"/>
            <a:r>
              <a:rPr lang="en-US" dirty="0">
                <a:latin typeface="Arial Narrow" panose="020B0606020202030204" pitchFamily="34" charset="0"/>
              </a:rPr>
              <a:t>The Driver Program is a process that runs the main() function of the application and creates the </a:t>
            </a:r>
            <a:r>
              <a:rPr lang="en-US" b="1" dirty="0" err="1">
                <a:latin typeface="Arial Narrow" panose="020B0606020202030204" pitchFamily="34" charset="0"/>
              </a:rPr>
              <a:t>SparkContext</a:t>
            </a:r>
            <a:r>
              <a:rPr lang="en-US" dirty="0">
                <a:latin typeface="Arial Narrow" panose="020B0606020202030204" pitchFamily="34" charset="0"/>
              </a:rPr>
              <a:t> object. The purpose of </a:t>
            </a:r>
            <a:r>
              <a:rPr lang="en-US" b="1" dirty="0" err="1">
                <a:latin typeface="Arial Narrow" panose="020B0606020202030204" pitchFamily="34" charset="0"/>
              </a:rPr>
              <a:t>SparkContext</a:t>
            </a:r>
            <a:r>
              <a:rPr lang="en-US" dirty="0">
                <a:latin typeface="Arial Narrow" panose="020B0606020202030204" pitchFamily="34" charset="0"/>
              </a:rPr>
              <a:t> is to </a:t>
            </a:r>
            <a:r>
              <a:rPr lang="en-US" b="1" dirty="0">
                <a:latin typeface="Arial Narrow" panose="020B0606020202030204" pitchFamily="34" charset="0"/>
              </a:rPr>
              <a:t>coordinate the spark applications, running as independent sets of processes on a cluster</a:t>
            </a:r>
            <a:r>
              <a:rPr lang="en-US" dirty="0">
                <a:latin typeface="Arial Narrow" panose="020B0606020202030204" pitchFamily="34" charset="0"/>
              </a:rPr>
              <a:t>.</a:t>
            </a:r>
          </a:p>
          <a:p>
            <a:pPr algn="just"/>
            <a:r>
              <a:rPr lang="en-US" dirty="0">
                <a:latin typeface="Arial Narrow" panose="020B0606020202030204" pitchFamily="34" charset="0"/>
              </a:rPr>
              <a:t>To run on a cluster, the </a:t>
            </a:r>
            <a:r>
              <a:rPr lang="en-US" b="1" dirty="0" err="1">
                <a:latin typeface="Arial Narrow" panose="020B0606020202030204" pitchFamily="34" charset="0"/>
              </a:rPr>
              <a:t>SparkContext</a:t>
            </a:r>
            <a:r>
              <a:rPr lang="en-US" dirty="0">
                <a:latin typeface="Arial Narrow" panose="020B0606020202030204" pitchFamily="34" charset="0"/>
              </a:rPr>
              <a:t> connects to a different type of cluster managers and then perform the following tasks: -</a:t>
            </a:r>
          </a:p>
          <a:p>
            <a:pPr algn="just"/>
            <a:r>
              <a:rPr lang="en-US" dirty="0">
                <a:latin typeface="Arial Narrow" panose="020B0606020202030204" pitchFamily="34" charset="0"/>
              </a:rPr>
              <a:t>It acquires </a:t>
            </a:r>
            <a:r>
              <a:rPr lang="en-US" b="1" dirty="0">
                <a:latin typeface="Arial Narrow" panose="020B0606020202030204" pitchFamily="34" charset="0"/>
              </a:rPr>
              <a:t>executors on nodes in the cluster</a:t>
            </a:r>
            <a:r>
              <a:rPr lang="en-US" dirty="0">
                <a:latin typeface="Arial Narrow" panose="020B0606020202030204" pitchFamily="34" charset="0"/>
              </a:rPr>
              <a:t>.</a:t>
            </a:r>
          </a:p>
          <a:p>
            <a:pPr algn="just"/>
            <a:r>
              <a:rPr lang="en-US" dirty="0">
                <a:latin typeface="Arial Narrow" panose="020B0606020202030204" pitchFamily="34" charset="0"/>
              </a:rPr>
              <a:t>Then, it sends </a:t>
            </a:r>
            <a:r>
              <a:rPr lang="en-US" b="1" dirty="0">
                <a:latin typeface="Arial Narrow" panose="020B0606020202030204" pitchFamily="34" charset="0"/>
              </a:rPr>
              <a:t>your application code to the executors</a:t>
            </a:r>
            <a:r>
              <a:rPr lang="en-US" dirty="0">
                <a:latin typeface="Arial Narrow" panose="020B0606020202030204" pitchFamily="34" charset="0"/>
              </a:rPr>
              <a:t>. Here, the application code can be defined by JAR or Python files passed to the </a:t>
            </a:r>
            <a:r>
              <a:rPr lang="en-US" dirty="0" err="1">
                <a:latin typeface="Arial Narrow" panose="020B0606020202030204" pitchFamily="34" charset="0"/>
              </a:rPr>
              <a:t>SparkContext</a:t>
            </a:r>
            <a:r>
              <a:rPr lang="en-US" dirty="0">
                <a:latin typeface="Arial Narrow" panose="020B0606020202030204" pitchFamily="34" charset="0"/>
              </a:rPr>
              <a:t>.</a:t>
            </a:r>
          </a:p>
          <a:p>
            <a:pPr algn="just"/>
            <a:r>
              <a:rPr lang="en-US" dirty="0">
                <a:latin typeface="Arial Narrow" panose="020B0606020202030204" pitchFamily="34" charset="0"/>
              </a:rPr>
              <a:t>At last, the </a:t>
            </a:r>
            <a:r>
              <a:rPr lang="en-US" dirty="0" err="1">
                <a:latin typeface="Arial Narrow" panose="020B0606020202030204" pitchFamily="34" charset="0"/>
              </a:rPr>
              <a:t>SparkContext</a:t>
            </a:r>
            <a:r>
              <a:rPr lang="en-US" dirty="0">
                <a:latin typeface="Arial Narrow" panose="020B0606020202030204" pitchFamily="34" charset="0"/>
              </a:rPr>
              <a:t> sends tasks to the executors to run.</a:t>
            </a:r>
          </a:p>
          <a:p>
            <a:endParaRPr lang="en-IN" dirty="0"/>
          </a:p>
        </p:txBody>
      </p:sp>
    </p:spTree>
    <p:extLst>
      <p:ext uri="{BB962C8B-B14F-4D97-AF65-F5344CB8AC3E}">
        <p14:creationId xmlns:p14="http://schemas.microsoft.com/office/powerpoint/2010/main" val="334158644"/>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r>
              <a:rPr lang="en-US" b="1" dirty="0">
                <a:latin typeface="Arial Narrow" panose="020B0606020202030204" pitchFamily="34" charset="0"/>
              </a:rPr>
              <a:t>Cluster Manager</a:t>
            </a:r>
          </a:p>
          <a:p>
            <a:r>
              <a:rPr lang="en-US" dirty="0">
                <a:latin typeface="Arial Narrow" panose="020B0606020202030204" pitchFamily="34" charset="0"/>
              </a:rPr>
              <a:t>The role of the cluster manager is to </a:t>
            </a:r>
            <a:r>
              <a:rPr lang="en-US" b="1" dirty="0">
                <a:latin typeface="Arial Narrow" panose="020B0606020202030204" pitchFamily="34" charset="0"/>
              </a:rPr>
              <a:t>allocate resources across applications</a:t>
            </a:r>
            <a:r>
              <a:rPr lang="en-US" dirty="0">
                <a:latin typeface="Arial Narrow" panose="020B0606020202030204" pitchFamily="34" charset="0"/>
              </a:rPr>
              <a:t>. The Spark is capable enough of </a:t>
            </a:r>
            <a:r>
              <a:rPr lang="en-US" b="1" dirty="0">
                <a:latin typeface="Arial Narrow" panose="020B0606020202030204" pitchFamily="34" charset="0"/>
              </a:rPr>
              <a:t>running on a large number of clusters.</a:t>
            </a:r>
          </a:p>
          <a:p>
            <a:r>
              <a:rPr lang="en-US" dirty="0">
                <a:latin typeface="Arial Narrow" panose="020B0606020202030204" pitchFamily="34" charset="0"/>
              </a:rPr>
              <a:t>It consists of various types of cluster managers such as </a:t>
            </a:r>
            <a:r>
              <a:rPr lang="en-US" b="1" dirty="0">
                <a:latin typeface="Arial Narrow" panose="020B0606020202030204" pitchFamily="34" charset="0"/>
              </a:rPr>
              <a:t>Hadoop YARN, Apache </a:t>
            </a:r>
            <a:r>
              <a:rPr lang="en-US" b="1" dirty="0" err="1">
                <a:latin typeface="Arial Narrow" panose="020B0606020202030204" pitchFamily="34" charset="0"/>
              </a:rPr>
              <a:t>Mesos</a:t>
            </a:r>
            <a:r>
              <a:rPr lang="en-US" b="1" dirty="0">
                <a:latin typeface="Arial Narrow" panose="020B0606020202030204" pitchFamily="34" charset="0"/>
              </a:rPr>
              <a:t> and Standalone Scheduler.</a:t>
            </a:r>
          </a:p>
          <a:p>
            <a:r>
              <a:rPr lang="en-US" dirty="0">
                <a:latin typeface="Arial Narrow" panose="020B0606020202030204" pitchFamily="34" charset="0"/>
              </a:rPr>
              <a:t>Here, the </a:t>
            </a:r>
            <a:r>
              <a:rPr lang="en-US" b="1" dirty="0">
                <a:latin typeface="Arial Narrow" panose="020B0606020202030204" pitchFamily="34" charset="0"/>
              </a:rPr>
              <a:t>Standalone Scheduler is a standalone spark cluster manager that facilitates to install Spark on an empty set of machines</a:t>
            </a:r>
            <a:r>
              <a:rPr lang="en-US" dirty="0">
                <a:latin typeface="Arial Narrow" panose="020B0606020202030204" pitchFamily="34" charset="0"/>
              </a:rPr>
              <a:t>.</a:t>
            </a:r>
          </a:p>
          <a:p>
            <a:endParaRPr lang="en-IN" dirty="0">
              <a:latin typeface="Arial Narrow" panose="020B0606020202030204" pitchFamily="34" charset="0"/>
            </a:endParaRPr>
          </a:p>
        </p:txBody>
      </p:sp>
    </p:spTree>
    <p:extLst>
      <p:ext uri="{BB962C8B-B14F-4D97-AF65-F5344CB8AC3E}">
        <p14:creationId xmlns:p14="http://schemas.microsoft.com/office/powerpoint/2010/main" val="3834077368"/>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normAutofit fontScale="92500" lnSpcReduction="20000"/>
          </a:bodyPr>
          <a:lstStyle/>
          <a:p>
            <a:pPr algn="just"/>
            <a:r>
              <a:rPr lang="en-US" b="1" dirty="0">
                <a:latin typeface="Arial Narrow" panose="020B0606020202030204" pitchFamily="34" charset="0"/>
              </a:rPr>
              <a:t>Worker Node</a:t>
            </a:r>
          </a:p>
          <a:p>
            <a:pPr algn="just"/>
            <a:r>
              <a:rPr lang="en-US" dirty="0">
                <a:latin typeface="Arial Narrow" panose="020B0606020202030204" pitchFamily="34" charset="0"/>
              </a:rPr>
              <a:t>The worker node is a slave node</a:t>
            </a:r>
          </a:p>
          <a:p>
            <a:pPr algn="just"/>
            <a:r>
              <a:rPr lang="en-US" dirty="0">
                <a:latin typeface="Arial Narrow" panose="020B0606020202030204" pitchFamily="34" charset="0"/>
              </a:rPr>
              <a:t>Its role is to run the application code in the cluster.</a:t>
            </a:r>
          </a:p>
          <a:p>
            <a:pPr algn="just"/>
            <a:r>
              <a:rPr lang="en-US" b="1" dirty="0">
                <a:latin typeface="Arial Narrow" panose="020B0606020202030204" pitchFamily="34" charset="0"/>
              </a:rPr>
              <a:t>Executor</a:t>
            </a:r>
          </a:p>
          <a:p>
            <a:pPr algn="just"/>
            <a:r>
              <a:rPr lang="en-US" dirty="0">
                <a:latin typeface="Arial Narrow" panose="020B0606020202030204" pitchFamily="34" charset="0"/>
              </a:rPr>
              <a:t>An executor is a process launched for an application on a worker node.</a:t>
            </a:r>
          </a:p>
          <a:p>
            <a:pPr algn="just"/>
            <a:r>
              <a:rPr lang="en-US" dirty="0">
                <a:latin typeface="Arial Narrow" panose="020B0606020202030204" pitchFamily="34" charset="0"/>
              </a:rPr>
              <a:t>It runs tasks and keeps data in memory or disk storage across them.</a:t>
            </a:r>
          </a:p>
          <a:p>
            <a:pPr algn="just"/>
            <a:r>
              <a:rPr lang="en-US" dirty="0">
                <a:latin typeface="Arial Narrow" panose="020B0606020202030204" pitchFamily="34" charset="0"/>
              </a:rPr>
              <a:t>It read and write data to the external sources.</a:t>
            </a:r>
          </a:p>
          <a:p>
            <a:pPr algn="just"/>
            <a:r>
              <a:rPr lang="en-US" dirty="0">
                <a:latin typeface="Arial Narrow" panose="020B0606020202030204" pitchFamily="34" charset="0"/>
              </a:rPr>
              <a:t>Every application contains its executor.</a:t>
            </a:r>
          </a:p>
          <a:p>
            <a:pPr algn="just"/>
            <a:r>
              <a:rPr lang="en-US" b="1" dirty="0">
                <a:latin typeface="Arial Narrow" panose="020B0606020202030204" pitchFamily="34" charset="0"/>
              </a:rPr>
              <a:t>Task</a:t>
            </a:r>
          </a:p>
          <a:p>
            <a:pPr algn="just"/>
            <a:r>
              <a:rPr lang="en-US" dirty="0">
                <a:latin typeface="Arial Narrow" panose="020B0606020202030204" pitchFamily="34" charset="0"/>
              </a:rPr>
              <a:t>A unit of work that will be sent to one executor.</a:t>
            </a:r>
          </a:p>
          <a:p>
            <a:endParaRPr lang="en-IN" dirty="0"/>
          </a:p>
        </p:txBody>
      </p:sp>
    </p:spTree>
    <p:extLst>
      <p:ext uri="{BB962C8B-B14F-4D97-AF65-F5344CB8AC3E}">
        <p14:creationId xmlns:p14="http://schemas.microsoft.com/office/powerpoint/2010/main" val="1193043511"/>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latin typeface="Arial Narrow" panose="020B0606020202030204" pitchFamily="34" charset="0"/>
              </a:rPr>
              <a:t>Spark Components</a:t>
            </a:r>
            <a:r>
              <a:rPr lang="en-IN" dirty="0"/>
              <a:t/>
            </a:r>
            <a:br>
              <a:rPr lang="en-IN" dirty="0"/>
            </a:br>
            <a:endParaRPr lang="en-IN" dirty="0"/>
          </a:p>
        </p:txBody>
      </p:sp>
      <p:sp>
        <p:nvSpPr>
          <p:cNvPr id="3" name="Content Placeholder 2"/>
          <p:cNvSpPr>
            <a:spLocks noGrp="1"/>
          </p:cNvSpPr>
          <p:nvPr>
            <p:ph idx="1"/>
          </p:nvPr>
        </p:nvSpPr>
        <p:spPr/>
        <p:txBody>
          <a:bodyPr/>
          <a:lstStyle/>
          <a:p>
            <a:pPr algn="just"/>
            <a:r>
              <a:rPr lang="en-US" dirty="0">
                <a:latin typeface="Arial Narrow" panose="020B0606020202030204" pitchFamily="34" charset="0"/>
              </a:rPr>
              <a:t>The Spark project consists of different types of tightly integrated components. At its core, Spark is a computational engine that can schedule, distribute and monitor multiple applications.</a:t>
            </a:r>
          </a:p>
          <a:p>
            <a:pPr algn="just"/>
            <a:r>
              <a:rPr lang="en-US" dirty="0">
                <a:latin typeface="Arial Narrow" panose="020B0606020202030204" pitchFamily="34" charset="0"/>
              </a:rPr>
              <a:t>Let's understand each Spark component in detail.</a:t>
            </a:r>
          </a:p>
          <a:p>
            <a:endParaRPr lang="en-IN" dirty="0"/>
          </a:p>
        </p:txBody>
      </p:sp>
      <p:pic>
        <p:nvPicPr>
          <p:cNvPr id="4" name="Picture 3"/>
          <p:cNvPicPr>
            <a:picLocks noChangeAspect="1"/>
          </p:cNvPicPr>
          <p:nvPr/>
        </p:nvPicPr>
        <p:blipFill>
          <a:blip r:embed="rId2"/>
          <a:stretch>
            <a:fillRect/>
          </a:stretch>
        </p:blipFill>
        <p:spPr>
          <a:xfrm>
            <a:off x="2801714" y="3727694"/>
            <a:ext cx="7256685" cy="3089349"/>
          </a:xfrm>
          <a:prstGeom prst="rect">
            <a:avLst/>
          </a:prstGeom>
        </p:spPr>
      </p:pic>
    </p:spTree>
    <p:extLst>
      <p:ext uri="{BB962C8B-B14F-4D97-AF65-F5344CB8AC3E}">
        <p14:creationId xmlns:p14="http://schemas.microsoft.com/office/powerpoint/2010/main" val="2686552705"/>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548640"/>
            <a:ext cx="10515600" cy="6176963"/>
          </a:xfrm>
        </p:spPr>
        <p:txBody>
          <a:bodyPr>
            <a:normAutofit fontScale="85000" lnSpcReduction="20000"/>
          </a:bodyPr>
          <a:lstStyle/>
          <a:p>
            <a:pPr algn="just"/>
            <a:r>
              <a:rPr lang="en-US" sz="3400" b="1" dirty="0" smtClean="0">
                <a:latin typeface="Arial Narrow" panose="020B0606020202030204" pitchFamily="34" charset="0"/>
              </a:rPr>
              <a:t>Spark Core</a:t>
            </a:r>
          </a:p>
          <a:p>
            <a:pPr algn="just"/>
            <a:r>
              <a:rPr lang="en-US" sz="3400" dirty="0">
                <a:latin typeface="Arial Narrow" panose="020B0606020202030204" pitchFamily="34" charset="0"/>
              </a:rPr>
              <a:t>The Spark Core is the </a:t>
            </a:r>
            <a:r>
              <a:rPr lang="en-US" sz="3400" b="1" dirty="0">
                <a:latin typeface="Arial Narrow" panose="020B0606020202030204" pitchFamily="34" charset="0"/>
              </a:rPr>
              <a:t>heart of Spark and performs the core functionality</a:t>
            </a:r>
            <a:r>
              <a:rPr lang="en-US" sz="3400" dirty="0">
                <a:latin typeface="Arial Narrow" panose="020B0606020202030204" pitchFamily="34" charset="0"/>
              </a:rPr>
              <a:t>.</a:t>
            </a:r>
          </a:p>
          <a:p>
            <a:pPr algn="just"/>
            <a:r>
              <a:rPr lang="en-US" sz="3400" dirty="0">
                <a:latin typeface="Arial Narrow" panose="020B0606020202030204" pitchFamily="34" charset="0"/>
              </a:rPr>
              <a:t>It holds the components </a:t>
            </a:r>
            <a:r>
              <a:rPr lang="en-US" sz="3400" b="1" dirty="0">
                <a:latin typeface="Arial Narrow" panose="020B0606020202030204" pitchFamily="34" charset="0"/>
              </a:rPr>
              <a:t>for task scheduling, fault recovery, interacting with storage systems and memory management</a:t>
            </a:r>
            <a:r>
              <a:rPr lang="en-US" sz="3400" dirty="0">
                <a:latin typeface="Arial Narrow" panose="020B0606020202030204" pitchFamily="34" charset="0"/>
              </a:rPr>
              <a:t>.</a:t>
            </a:r>
          </a:p>
          <a:p>
            <a:pPr algn="just"/>
            <a:r>
              <a:rPr lang="en-US" sz="3400" b="1" dirty="0">
                <a:latin typeface="Arial Narrow" panose="020B0606020202030204" pitchFamily="34" charset="0"/>
              </a:rPr>
              <a:t>Spark SQL</a:t>
            </a:r>
          </a:p>
          <a:p>
            <a:pPr algn="just"/>
            <a:r>
              <a:rPr lang="en-US" sz="3400" dirty="0">
                <a:latin typeface="Arial Narrow" panose="020B0606020202030204" pitchFamily="34" charset="0"/>
              </a:rPr>
              <a:t>The Spark SQL is built on the </a:t>
            </a:r>
            <a:r>
              <a:rPr lang="en-US" sz="3400" b="1" dirty="0">
                <a:latin typeface="Arial Narrow" panose="020B0606020202030204" pitchFamily="34" charset="0"/>
              </a:rPr>
              <a:t>top of Spark Core</a:t>
            </a:r>
            <a:r>
              <a:rPr lang="en-US" sz="3400" dirty="0">
                <a:latin typeface="Arial Narrow" panose="020B0606020202030204" pitchFamily="34" charset="0"/>
              </a:rPr>
              <a:t>. It provides </a:t>
            </a:r>
            <a:r>
              <a:rPr lang="en-US" sz="3400" b="1" dirty="0">
                <a:latin typeface="Arial Narrow" panose="020B0606020202030204" pitchFamily="34" charset="0"/>
              </a:rPr>
              <a:t>support for structured data.</a:t>
            </a:r>
          </a:p>
          <a:p>
            <a:pPr algn="just"/>
            <a:r>
              <a:rPr lang="en-US" sz="3400" dirty="0">
                <a:latin typeface="Arial Narrow" panose="020B0606020202030204" pitchFamily="34" charset="0"/>
              </a:rPr>
              <a:t>It allows to </a:t>
            </a:r>
            <a:r>
              <a:rPr lang="en-US" sz="3400" b="1" dirty="0">
                <a:latin typeface="Arial Narrow" panose="020B0606020202030204" pitchFamily="34" charset="0"/>
              </a:rPr>
              <a:t>query the data via SQL (Structured Query Language) as well as the Apache Hive variant of </a:t>
            </a:r>
            <a:r>
              <a:rPr lang="en-US" sz="3400" b="1" dirty="0" smtClean="0">
                <a:latin typeface="Arial Narrow" panose="020B0606020202030204" pitchFamily="34" charset="0"/>
              </a:rPr>
              <a:t>SQL called </a:t>
            </a:r>
            <a:r>
              <a:rPr lang="en-US" sz="3400" b="1" dirty="0">
                <a:latin typeface="Arial Narrow" panose="020B0606020202030204" pitchFamily="34" charset="0"/>
              </a:rPr>
              <a:t>the HQL</a:t>
            </a:r>
            <a:r>
              <a:rPr lang="en-US" sz="3400" dirty="0">
                <a:latin typeface="Arial Narrow" panose="020B0606020202030204" pitchFamily="34" charset="0"/>
              </a:rPr>
              <a:t> (Hive Query Language).</a:t>
            </a:r>
          </a:p>
          <a:p>
            <a:pPr algn="just"/>
            <a:r>
              <a:rPr lang="en-US" sz="3400" dirty="0">
                <a:latin typeface="Arial Narrow" panose="020B0606020202030204" pitchFamily="34" charset="0"/>
              </a:rPr>
              <a:t>It supports </a:t>
            </a:r>
            <a:r>
              <a:rPr lang="en-US" sz="3400" b="1" dirty="0">
                <a:latin typeface="Arial Narrow" panose="020B0606020202030204" pitchFamily="34" charset="0"/>
              </a:rPr>
              <a:t>JDBC and ODBC connections </a:t>
            </a:r>
            <a:r>
              <a:rPr lang="en-US" sz="3400" dirty="0">
                <a:latin typeface="Arial Narrow" panose="020B0606020202030204" pitchFamily="34" charset="0"/>
              </a:rPr>
              <a:t>that establish a relation between Java objects and existing databases, data warehouses and business intelligence tools.</a:t>
            </a:r>
          </a:p>
          <a:p>
            <a:pPr algn="just"/>
            <a:r>
              <a:rPr lang="en-US" sz="3400" dirty="0">
                <a:latin typeface="Arial Narrow" panose="020B0606020202030204" pitchFamily="34" charset="0"/>
              </a:rPr>
              <a:t>It also supports various sources of data like Hive tables, Parquet, and JSON.</a:t>
            </a:r>
          </a:p>
          <a:p>
            <a:endParaRPr lang="en-IN" dirty="0"/>
          </a:p>
        </p:txBody>
      </p:sp>
    </p:spTree>
    <p:extLst>
      <p:ext uri="{BB962C8B-B14F-4D97-AF65-F5344CB8AC3E}">
        <p14:creationId xmlns:p14="http://schemas.microsoft.com/office/powerpoint/2010/main" val="240872502"/>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normAutofit fontScale="92500"/>
          </a:bodyPr>
          <a:lstStyle/>
          <a:p>
            <a:r>
              <a:rPr lang="en-US" b="1" dirty="0">
                <a:latin typeface="Arial Narrow" panose="020B0606020202030204" pitchFamily="34" charset="0"/>
              </a:rPr>
              <a:t>Spark Streaming</a:t>
            </a:r>
          </a:p>
          <a:p>
            <a:r>
              <a:rPr lang="en-US" dirty="0">
                <a:latin typeface="Arial Narrow" panose="020B0606020202030204" pitchFamily="34" charset="0"/>
              </a:rPr>
              <a:t>Spark Streaming is a </a:t>
            </a:r>
            <a:r>
              <a:rPr lang="en-US" b="1" dirty="0">
                <a:latin typeface="Arial Narrow" panose="020B0606020202030204" pitchFamily="34" charset="0"/>
              </a:rPr>
              <a:t>Spark component that supports scalable and fault-tolerant processing of streaming data.</a:t>
            </a:r>
          </a:p>
          <a:p>
            <a:r>
              <a:rPr lang="en-US" dirty="0">
                <a:latin typeface="Arial Narrow" panose="020B0606020202030204" pitchFamily="34" charset="0"/>
              </a:rPr>
              <a:t>It uses </a:t>
            </a:r>
            <a:r>
              <a:rPr lang="en-US" b="1" dirty="0">
                <a:latin typeface="Arial Narrow" panose="020B0606020202030204" pitchFamily="34" charset="0"/>
              </a:rPr>
              <a:t>Spark Core's fast scheduling capability </a:t>
            </a:r>
            <a:r>
              <a:rPr lang="en-US" dirty="0">
                <a:latin typeface="Arial Narrow" panose="020B0606020202030204" pitchFamily="34" charset="0"/>
              </a:rPr>
              <a:t>to perform streaming analytics.</a:t>
            </a:r>
          </a:p>
          <a:p>
            <a:r>
              <a:rPr lang="en-US" dirty="0">
                <a:latin typeface="Arial Narrow" panose="020B0606020202030204" pitchFamily="34" charset="0"/>
              </a:rPr>
              <a:t>It </a:t>
            </a:r>
            <a:r>
              <a:rPr lang="en-US" b="1" dirty="0">
                <a:latin typeface="Arial Narrow" panose="020B0606020202030204" pitchFamily="34" charset="0"/>
              </a:rPr>
              <a:t>accepts data in mini-batches and performs RDD transformations </a:t>
            </a:r>
            <a:r>
              <a:rPr lang="en-US" dirty="0">
                <a:latin typeface="Arial Narrow" panose="020B0606020202030204" pitchFamily="34" charset="0"/>
              </a:rPr>
              <a:t>on that data.</a:t>
            </a:r>
          </a:p>
          <a:p>
            <a:r>
              <a:rPr lang="en-US" dirty="0">
                <a:latin typeface="Arial Narrow" panose="020B0606020202030204" pitchFamily="34" charset="0"/>
              </a:rPr>
              <a:t>Its design ensures that the </a:t>
            </a:r>
            <a:r>
              <a:rPr lang="en-US" b="1" dirty="0">
                <a:latin typeface="Arial Narrow" panose="020B0606020202030204" pitchFamily="34" charset="0"/>
              </a:rPr>
              <a:t>applications written for streaming data can be reused to analyze batches of historical data with little modification</a:t>
            </a:r>
            <a:r>
              <a:rPr lang="en-US" dirty="0">
                <a:latin typeface="Arial Narrow" panose="020B0606020202030204" pitchFamily="34" charset="0"/>
              </a:rPr>
              <a:t>.</a:t>
            </a:r>
          </a:p>
          <a:p>
            <a:r>
              <a:rPr lang="en-US" dirty="0">
                <a:latin typeface="Arial Narrow" panose="020B0606020202030204" pitchFamily="34" charset="0"/>
              </a:rPr>
              <a:t>The </a:t>
            </a:r>
            <a:r>
              <a:rPr lang="en-US" b="1" dirty="0">
                <a:latin typeface="Arial Narrow" panose="020B0606020202030204" pitchFamily="34" charset="0"/>
              </a:rPr>
              <a:t>log files generated by web servers </a:t>
            </a:r>
            <a:r>
              <a:rPr lang="en-US" dirty="0">
                <a:latin typeface="Arial Narrow" panose="020B0606020202030204" pitchFamily="34" charset="0"/>
              </a:rPr>
              <a:t>can be considered as a real-time example of a data stream</a:t>
            </a:r>
            <a:r>
              <a:rPr lang="en-US" dirty="0"/>
              <a:t>.</a:t>
            </a:r>
          </a:p>
          <a:p>
            <a:endParaRPr lang="en-IN" dirty="0"/>
          </a:p>
        </p:txBody>
      </p:sp>
    </p:spTree>
    <p:extLst>
      <p:ext uri="{BB962C8B-B14F-4D97-AF65-F5344CB8AC3E}">
        <p14:creationId xmlns:p14="http://schemas.microsoft.com/office/powerpoint/2010/main" val="3567862526"/>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r>
              <a:rPr lang="en-US" b="1" dirty="0" err="1">
                <a:latin typeface="Arial Narrow" panose="020B0606020202030204" pitchFamily="34" charset="0"/>
              </a:rPr>
              <a:t>MLlib</a:t>
            </a:r>
            <a:endParaRPr lang="en-US" b="1" dirty="0">
              <a:latin typeface="Arial Narrow" panose="020B0606020202030204" pitchFamily="34" charset="0"/>
            </a:endParaRPr>
          </a:p>
          <a:p>
            <a:r>
              <a:rPr lang="en-US" dirty="0">
                <a:latin typeface="Arial Narrow" panose="020B0606020202030204" pitchFamily="34" charset="0"/>
              </a:rPr>
              <a:t>The </a:t>
            </a:r>
            <a:r>
              <a:rPr lang="en-US" dirty="0" err="1">
                <a:latin typeface="Arial Narrow" panose="020B0606020202030204" pitchFamily="34" charset="0"/>
              </a:rPr>
              <a:t>MLlib</a:t>
            </a:r>
            <a:r>
              <a:rPr lang="en-US" dirty="0">
                <a:latin typeface="Arial Narrow" panose="020B0606020202030204" pitchFamily="34" charset="0"/>
              </a:rPr>
              <a:t> is a </a:t>
            </a:r>
            <a:r>
              <a:rPr lang="en-US" b="1" dirty="0">
                <a:latin typeface="Arial Narrow" panose="020B0606020202030204" pitchFamily="34" charset="0"/>
              </a:rPr>
              <a:t>Machine Learning library </a:t>
            </a:r>
            <a:r>
              <a:rPr lang="en-US" dirty="0">
                <a:latin typeface="Arial Narrow" panose="020B0606020202030204" pitchFamily="34" charset="0"/>
              </a:rPr>
              <a:t>that contains various machine learning algorithms.</a:t>
            </a:r>
          </a:p>
          <a:p>
            <a:r>
              <a:rPr lang="en-US" dirty="0">
                <a:latin typeface="Arial Narrow" panose="020B0606020202030204" pitchFamily="34" charset="0"/>
              </a:rPr>
              <a:t>These include </a:t>
            </a:r>
            <a:r>
              <a:rPr lang="en-US" b="1" dirty="0">
                <a:latin typeface="Arial Narrow" panose="020B0606020202030204" pitchFamily="34" charset="0"/>
              </a:rPr>
              <a:t>correlations and hypothesis testing, classification and regression, clustering, and principal component analysis</a:t>
            </a:r>
            <a:r>
              <a:rPr lang="en-US" dirty="0">
                <a:latin typeface="Arial Narrow" panose="020B0606020202030204" pitchFamily="34" charset="0"/>
              </a:rPr>
              <a:t>.</a:t>
            </a:r>
          </a:p>
          <a:p>
            <a:r>
              <a:rPr lang="en-US" dirty="0">
                <a:latin typeface="Arial Narrow" panose="020B0606020202030204" pitchFamily="34" charset="0"/>
              </a:rPr>
              <a:t>It is </a:t>
            </a:r>
            <a:r>
              <a:rPr lang="en-US" b="1" dirty="0">
                <a:latin typeface="Arial Narrow" panose="020B0606020202030204" pitchFamily="34" charset="0"/>
              </a:rPr>
              <a:t>nine times faster than the disk-based implementation used by Apache Mahout.</a:t>
            </a:r>
          </a:p>
          <a:p>
            <a:endParaRPr lang="en-IN" dirty="0"/>
          </a:p>
        </p:txBody>
      </p:sp>
    </p:spTree>
    <p:extLst>
      <p:ext uri="{BB962C8B-B14F-4D97-AF65-F5344CB8AC3E}">
        <p14:creationId xmlns:p14="http://schemas.microsoft.com/office/powerpoint/2010/main" val="4243093364"/>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pPr algn="just"/>
            <a:r>
              <a:rPr lang="en-US" b="1" dirty="0" err="1">
                <a:latin typeface="Arial Narrow" panose="020B0606020202030204" pitchFamily="34" charset="0"/>
              </a:rPr>
              <a:t>GraphX</a:t>
            </a:r>
            <a:endParaRPr lang="en-US" b="1" dirty="0">
              <a:latin typeface="Arial Narrow" panose="020B0606020202030204" pitchFamily="34" charset="0"/>
            </a:endParaRPr>
          </a:p>
          <a:p>
            <a:pPr algn="just"/>
            <a:r>
              <a:rPr lang="en-US" dirty="0">
                <a:latin typeface="Arial Narrow" panose="020B0606020202030204" pitchFamily="34" charset="0"/>
              </a:rPr>
              <a:t>The </a:t>
            </a:r>
            <a:r>
              <a:rPr lang="en-US" dirty="0" err="1">
                <a:latin typeface="Arial Narrow" panose="020B0606020202030204" pitchFamily="34" charset="0"/>
              </a:rPr>
              <a:t>GraphX</a:t>
            </a:r>
            <a:r>
              <a:rPr lang="en-US" dirty="0">
                <a:latin typeface="Arial Narrow" panose="020B0606020202030204" pitchFamily="34" charset="0"/>
              </a:rPr>
              <a:t> is a library that is used to </a:t>
            </a:r>
            <a:r>
              <a:rPr lang="en-US" b="1" dirty="0">
                <a:latin typeface="Arial Narrow" panose="020B0606020202030204" pitchFamily="34" charset="0"/>
              </a:rPr>
              <a:t>manipulate graphs and perform graph-parallel computations.</a:t>
            </a:r>
          </a:p>
          <a:p>
            <a:pPr algn="just"/>
            <a:r>
              <a:rPr lang="en-US" dirty="0">
                <a:latin typeface="Arial Narrow" panose="020B0606020202030204" pitchFamily="34" charset="0"/>
              </a:rPr>
              <a:t>It facilitates to create a </a:t>
            </a:r>
            <a:r>
              <a:rPr lang="en-US" b="1" dirty="0">
                <a:latin typeface="Arial Narrow" panose="020B0606020202030204" pitchFamily="34" charset="0"/>
              </a:rPr>
              <a:t>directed graph with arbitrary properties attached to each vertex and edge.</a:t>
            </a:r>
          </a:p>
          <a:p>
            <a:pPr algn="just"/>
            <a:r>
              <a:rPr lang="en-US" dirty="0">
                <a:latin typeface="Arial Narrow" panose="020B0606020202030204" pitchFamily="34" charset="0"/>
              </a:rPr>
              <a:t>To manipulate graph, it supports various </a:t>
            </a:r>
            <a:r>
              <a:rPr lang="en-US" b="1" dirty="0">
                <a:latin typeface="Arial Narrow" panose="020B0606020202030204" pitchFamily="34" charset="0"/>
              </a:rPr>
              <a:t>fundamental operators like subgraph, join Vertices, and aggregate Messages.</a:t>
            </a:r>
          </a:p>
          <a:p>
            <a:endParaRPr lang="en-IN" dirty="0"/>
          </a:p>
        </p:txBody>
      </p:sp>
    </p:spTree>
    <p:extLst>
      <p:ext uri="{BB962C8B-B14F-4D97-AF65-F5344CB8AC3E}">
        <p14:creationId xmlns:p14="http://schemas.microsoft.com/office/powerpoint/2010/main" val="3968865706"/>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7582" y="3191453"/>
            <a:ext cx="10515600" cy="1325563"/>
          </a:xfrm>
        </p:spPr>
        <p:txBody>
          <a:bodyPr/>
          <a:lstStyle/>
          <a:p>
            <a:pPr lvl="0"/>
            <a:r>
              <a:rPr lang="en-US" b="1" dirty="0" smtClean="0">
                <a:latin typeface="Arial Narrow" panose="020B0606020202030204" pitchFamily="34" charset="0"/>
              </a:rPr>
              <a:t>1.4 </a:t>
            </a:r>
            <a:r>
              <a:rPr lang="en-US" b="1" dirty="0">
                <a:latin typeface="Arial Narrow" panose="020B0606020202030204" pitchFamily="34" charset="0"/>
              </a:rPr>
              <a:t>Spark </a:t>
            </a:r>
            <a:r>
              <a:rPr lang="en-US" b="1" dirty="0" smtClean="0">
                <a:latin typeface="Arial Narrow" panose="020B0606020202030204" pitchFamily="34" charset="0"/>
              </a:rPr>
              <a:t>programming </a:t>
            </a:r>
            <a:r>
              <a:rPr lang="en-US" b="1" dirty="0">
                <a:latin typeface="Arial Narrow" panose="020B0606020202030204" pitchFamily="34" charset="0"/>
              </a:rPr>
              <a:t>(Python and </a:t>
            </a:r>
            <a:r>
              <a:rPr lang="en-US" b="1" dirty="0" err="1">
                <a:latin typeface="Arial Narrow" panose="020B0606020202030204" pitchFamily="34" charset="0"/>
              </a:rPr>
              <a:t>PySpark</a:t>
            </a:r>
            <a:r>
              <a:rPr lang="en-US" b="1" dirty="0">
                <a:latin typeface="Arial Narrow" panose="020B0606020202030204" pitchFamily="34" charset="0"/>
              </a:rPr>
              <a:t>)</a:t>
            </a:r>
            <a:r>
              <a:rPr lang="en-IN" dirty="0"/>
              <a:t/>
            </a:r>
            <a:br>
              <a:rPr lang="en-IN" dirty="0"/>
            </a:br>
            <a:endParaRPr lang="en-IN" dirty="0"/>
          </a:p>
        </p:txBody>
      </p:sp>
      <p:pic>
        <p:nvPicPr>
          <p:cNvPr id="4" name="Picture 3"/>
          <p:cNvPicPr>
            <a:picLocks noChangeAspect="1"/>
          </p:cNvPicPr>
          <p:nvPr/>
        </p:nvPicPr>
        <p:blipFill>
          <a:blip r:embed="rId2"/>
          <a:stretch>
            <a:fillRect/>
          </a:stretch>
        </p:blipFill>
        <p:spPr>
          <a:xfrm>
            <a:off x="3520249" y="4059815"/>
            <a:ext cx="5349431" cy="2263817"/>
          </a:xfrm>
          <a:prstGeom prst="rect">
            <a:avLst/>
          </a:prstGeom>
        </p:spPr>
      </p:pic>
    </p:spTree>
    <p:extLst>
      <p:ext uri="{BB962C8B-B14F-4D97-AF65-F5344CB8AC3E}">
        <p14:creationId xmlns:p14="http://schemas.microsoft.com/office/powerpoint/2010/main" val="166203483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1"/>
            <a:r>
              <a:rPr lang="en-US" sz="3600" b="1" dirty="0" smtClean="0">
                <a:latin typeface="Arial Narrow" panose="020B0606020202030204" pitchFamily="34" charset="0"/>
              </a:rPr>
              <a:t>Structured Data </a:t>
            </a:r>
          </a:p>
        </p:txBody>
      </p:sp>
      <p:sp>
        <p:nvSpPr>
          <p:cNvPr id="3" name="Content Placeholder 2"/>
          <p:cNvSpPr>
            <a:spLocks noGrp="1"/>
          </p:cNvSpPr>
          <p:nvPr>
            <p:ph idx="1"/>
          </p:nvPr>
        </p:nvSpPr>
        <p:spPr>
          <a:xfrm>
            <a:off x="365760" y="1512916"/>
            <a:ext cx="10988040" cy="5120639"/>
          </a:xfrm>
        </p:spPr>
        <p:txBody>
          <a:bodyPr>
            <a:normAutofit fontScale="92500" lnSpcReduction="20000"/>
          </a:bodyPr>
          <a:lstStyle/>
          <a:p>
            <a:r>
              <a:rPr lang="en-IN" dirty="0" smtClean="0">
                <a:latin typeface="Arial Narrow" panose="020B0606020202030204" pitchFamily="34" charset="0"/>
              </a:rPr>
              <a:t>Structured Data owns a dedicated data model.</a:t>
            </a:r>
          </a:p>
          <a:p>
            <a:r>
              <a:rPr lang="en-US" dirty="0" smtClean="0">
                <a:latin typeface="Arial Narrow" panose="020B0606020202030204" pitchFamily="34" charset="0"/>
              </a:rPr>
              <a:t>It has a well-defined structure.</a:t>
            </a:r>
            <a:endParaRPr lang="en-IN" dirty="0" smtClean="0">
              <a:latin typeface="Arial Narrow" panose="020B0606020202030204" pitchFamily="34" charset="0"/>
            </a:endParaRPr>
          </a:p>
          <a:p>
            <a:r>
              <a:rPr lang="en-US" dirty="0">
                <a:latin typeface="Arial Narrow" panose="020B0606020202030204" pitchFamily="34" charset="0"/>
              </a:rPr>
              <a:t>Any data that can be processed, is easily accessible, and can be stored in a fixed format is called structured data. </a:t>
            </a:r>
            <a:endParaRPr lang="en-US" dirty="0" smtClean="0">
              <a:latin typeface="Arial Narrow" panose="020B0606020202030204" pitchFamily="34" charset="0"/>
            </a:endParaRPr>
          </a:p>
          <a:p>
            <a:r>
              <a:rPr lang="en-US" dirty="0" smtClean="0">
                <a:latin typeface="Arial Narrow" panose="020B0606020202030204" pitchFamily="34" charset="0"/>
              </a:rPr>
              <a:t>In </a:t>
            </a:r>
            <a:r>
              <a:rPr lang="en-US" dirty="0">
                <a:latin typeface="Arial Narrow" panose="020B0606020202030204" pitchFamily="34" charset="0"/>
              </a:rPr>
              <a:t>Big Data, structured data is the easiest to work with because it has highly coordinated measurements that are defined by setting parameters</a:t>
            </a:r>
            <a:r>
              <a:rPr lang="en-US" dirty="0" smtClean="0">
                <a:latin typeface="Arial Narrow" panose="020B0606020202030204" pitchFamily="34" charset="0"/>
              </a:rPr>
              <a:t>.</a:t>
            </a:r>
          </a:p>
          <a:p>
            <a:r>
              <a:rPr lang="en-US" dirty="0" smtClean="0">
                <a:latin typeface="Arial Narrow" panose="020B0606020202030204" pitchFamily="34" charset="0"/>
              </a:rPr>
              <a:t>Structured </a:t>
            </a:r>
            <a:r>
              <a:rPr lang="en-US" dirty="0">
                <a:latin typeface="Arial Narrow" panose="020B0606020202030204" pitchFamily="34" charset="0"/>
              </a:rPr>
              <a:t>types of Big Data are:-</a:t>
            </a:r>
          </a:p>
          <a:p>
            <a:pPr lvl="1"/>
            <a:r>
              <a:rPr lang="en-US" dirty="0">
                <a:latin typeface="Arial Narrow" panose="020B0606020202030204" pitchFamily="34" charset="0"/>
              </a:rPr>
              <a:t>Address</a:t>
            </a:r>
          </a:p>
          <a:p>
            <a:pPr lvl="1"/>
            <a:r>
              <a:rPr lang="en-US" dirty="0">
                <a:latin typeface="Arial Narrow" panose="020B0606020202030204" pitchFamily="34" charset="0"/>
              </a:rPr>
              <a:t>Age</a:t>
            </a:r>
          </a:p>
          <a:p>
            <a:pPr lvl="1"/>
            <a:r>
              <a:rPr lang="en-US" dirty="0">
                <a:latin typeface="Arial Narrow" panose="020B0606020202030204" pitchFamily="34" charset="0"/>
              </a:rPr>
              <a:t>Credit/debit card numbers</a:t>
            </a:r>
          </a:p>
          <a:p>
            <a:pPr lvl="1"/>
            <a:r>
              <a:rPr lang="en-US" dirty="0">
                <a:latin typeface="Arial Narrow" panose="020B0606020202030204" pitchFamily="34" charset="0"/>
              </a:rPr>
              <a:t>Contact</a:t>
            </a:r>
          </a:p>
          <a:p>
            <a:pPr lvl="1"/>
            <a:r>
              <a:rPr lang="en-US" dirty="0">
                <a:latin typeface="Arial Narrow" panose="020B0606020202030204" pitchFamily="34" charset="0"/>
              </a:rPr>
              <a:t>Expenses</a:t>
            </a:r>
          </a:p>
          <a:p>
            <a:pPr lvl="1"/>
            <a:r>
              <a:rPr lang="en-US" dirty="0" smtClean="0">
                <a:latin typeface="Arial Narrow" panose="020B0606020202030204" pitchFamily="34" charset="0"/>
              </a:rPr>
              <a:t>Billing</a:t>
            </a:r>
          </a:p>
          <a:p>
            <a:pPr lvl="1"/>
            <a:r>
              <a:rPr lang="en-US" dirty="0" smtClean="0">
                <a:latin typeface="Arial Narrow" panose="020B0606020202030204" pitchFamily="34" charset="0"/>
              </a:rPr>
              <a:t>Example Database Management </a:t>
            </a:r>
            <a:endParaRPr lang="en-US" dirty="0">
              <a:latin typeface="Arial Narrow" panose="020B0606020202030204" pitchFamily="34" charset="0"/>
            </a:endParaRPr>
          </a:p>
          <a:p>
            <a:endParaRPr lang="en-IN" dirty="0" smtClean="0">
              <a:latin typeface="Arial Narrow" panose="020B0606020202030204" pitchFamily="34" charset="0"/>
            </a:endParaRPr>
          </a:p>
        </p:txBody>
      </p:sp>
    </p:spTree>
    <p:extLst>
      <p:ext uri="{BB962C8B-B14F-4D97-AF65-F5344CB8AC3E}">
        <p14:creationId xmlns:p14="http://schemas.microsoft.com/office/powerpoint/2010/main" val="2940689103"/>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pPr algn="just"/>
            <a:r>
              <a:rPr lang="en-US" dirty="0" err="1">
                <a:latin typeface="Arial Narrow" panose="020B0606020202030204" pitchFamily="34" charset="0"/>
              </a:rPr>
              <a:t>PySpark</a:t>
            </a:r>
            <a:r>
              <a:rPr lang="en-US" dirty="0">
                <a:latin typeface="Arial Narrow" panose="020B0606020202030204" pitchFamily="34" charset="0"/>
              </a:rPr>
              <a:t> is a Python API to </a:t>
            </a:r>
            <a:r>
              <a:rPr lang="en-US" b="1" dirty="0">
                <a:latin typeface="Arial Narrow" panose="020B0606020202030204" pitchFamily="34" charset="0"/>
              </a:rPr>
              <a:t>support Python with Apache Spark</a:t>
            </a:r>
            <a:r>
              <a:rPr lang="en-US" dirty="0" smtClean="0">
                <a:latin typeface="Arial Narrow" panose="020B0606020202030204" pitchFamily="34" charset="0"/>
              </a:rPr>
              <a:t>.</a:t>
            </a:r>
          </a:p>
          <a:p>
            <a:pPr algn="just"/>
            <a:r>
              <a:rPr lang="en-US" dirty="0" smtClean="0">
                <a:latin typeface="Arial Narrow" panose="020B0606020202030204" pitchFamily="34" charset="0"/>
              </a:rPr>
              <a:t> </a:t>
            </a:r>
            <a:r>
              <a:rPr lang="en-US" dirty="0" err="1">
                <a:latin typeface="Arial Narrow" panose="020B0606020202030204" pitchFamily="34" charset="0"/>
              </a:rPr>
              <a:t>PySpark</a:t>
            </a:r>
            <a:r>
              <a:rPr lang="en-US" dirty="0">
                <a:latin typeface="Arial Narrow" panose="020B0606020202030204" pitchFamily="34" charset="0"/>
              </a:rPr>
              <a:t> provides </a:t>
            </a:r>
            <a:r>
              <a:rPr lang="en-US" b="1" dirty="0">
                <a:latin typeface="Arial Narrow" panose="020B0606020202030204" pitchFamily="34" charset="0"/>
              </a:rPr>
              <a:t>Py4j library,</a:t>
            </a:r>
            <a:r>
              <a:rPr lang="en-US" dirty="0">
                <a:latin typeface="Arial Narrow" panose="020B0606020202030204" pitchFamily="34" charset="0"/>
              </a:rPr>
              <a:t> with the help of this library, Python can be easily integrated with Apache Spark. </a:t>
            </a:r>
            <a:endParaRPr lang="en-US" dirty="0" smtClean="0">
              <a:latin typeface="Arial Narrow" panose="020B0606020202030204" pitchFamily="34" charset="0"/>
            </a:endParaRPr>
          </a:p>
          <a:p>
            <a:pPr algn="just"/>
            <a:r>
              <a:rPr lang="en-US" dirty="0" err="1" smtClean="0">
                <a:latin typeface="Arial Narrow" panose="020B0606020202030204" pitchFamily="34" charset="0"/>
              </a:rPr>
              <a:t>PySpark</a:t>
            </a:r>
            <a:r>
              <a:rPr lang="en-US" dirty="0" smtClean="0">
                <a:latin typeface="Arial Narrow" panose="020B0606020202030204" pitchFamily="34" charset="0"/>
              </a:rPr>
              <a:t> </a:t>
            </a:r>
            <a:r>
              <a:rPr lang="en-US" dirty="0">
                <a:latin typeface="Arial Narrow" panose="020B0606020202030204" pitchFamily="34" charset="0"/>
              </a:rPr>
              <a:t>plays an essential role when it needs to </a:t>
            </a:r>
            <a:r>
              <a:rPr lang="en-US" b="1" dirty="0">
                <a:latin typeface="Arial Narrow" panose="020B0606020202030204" pitchFamily="34" charset="0"/>
              </a:rPr>
              <a:t>work with a vast dataset or analyze them. </a:t>
            </a:r>
            <a:endParaRPr lang="en-US" b="1" dirty="0" smtClean="0">
              <a:latin typeface="Arial Narrow" panose="020B0606020202030204" pitchFamily="34" charset="0"/>
            </a:endParaRPr>
          </a:p>
          <a:p>
            <a:pPr algn="just"/>
            <a:r>
              <a:rPr lang="en-US" dirty="0" smtClean="0">
                <a:latin typeface="Arial Narrow" panose="020B0606020202030204" pitchFamily="34" charset="0"/>
              </a:rPr>
              <a:t>This </a:t>
            </a:r>
            <a:r>
              <a:rPr lang="en-US" dirty="0">
                <a:latin typeface="Arial Narrow" panose="020B0606020202030204" pitchFamily="34" charset="0"/>
              </a:rPr>
              <a:t>feature of </a:t>
            </a:r>
            <a:r>
              <a:rPr lang="en-US" dirty="0" err="1">
                <a:latin typeface="Arial Narrow" panose="020B0606020202030204" pitchFamily="34" charset="0"/>
              </a:rPr>
              <a:t>PySpark</a:t>
            </a:r>
            <a:r>
              <a:rPr lang="en-US" dirty="0">
                <a:latin typeface="Arial Narrow" panose="020B0606020202030204" pitchFamily="34" charset="0"/>
              </a:rPr>
              <a:t> makes it a very demanding tool among data engineers.</a:t>
            </a:r>
            <a:endParaRPr lang="en-IN" dirty="0">
              <a:latin typeface="Arial Narrow" panose="020B0606020202030204" pitchFamily="34" charset="0"/>
            </a:endParaRPr>
          </a:p>
        </p:txBody>
      </p:sp>
    </p:spTree>
    <p:extLst>
      <p:ext uri="{BB962C8B-B14F-4D97-AF65-F5344CB8AC3E}">
        <p14:creationId xmlns:p14="http://schemas.microsoft.com/office/powerpoint/2010/main" val="3216121231"/>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normAutofit lnSpcReduction="10000"/>
          </a:bodyPr>
          <a:lstStyle/>
          <a:p>
            <a:pPr algn="just"/>
            <a:r>
              <a:rPr lang="en-US" dirty="0">
                <a:latin typeface="Arial Narrow" panose="020B0606020202030204" pitchFamily="34" charset="0"/>
              </a:rPr>
              <a:t>A large amount of data is </a:t>
            </a:r>
            <a:r>
              <a:rPr lang="en-US" b="1" dirty="0">
                <a:latin typeface="Arial Narrow" panose="020B0606020202030204" pitchFamily="34" charset="0"/>
              </a:rPr>
              <a:t>generated offline and online</a:t>
            </a:r>
            <a:r>
              <a:rPr lang="en-US" dirty="0">
                <a:latin typeface="Arial Narrow" panose="020B0606020202030204" pitchFamily="34" charset="0"/>
              </a:rPr>
              <a:t>. </a:t>
            </a:r>
            <a:endParaRPr lang="en-US" dirty="0" smtClean="0">
              <a:latin typeface="Arial Narrow" panose="020B0606020202030204" pitchFamily="34" charset="0"/>
            </a:endParaRPr>
          </a:p>
          <a:p>
            <a:pPr algn="just"/>
            <a:r>
              <a:rPr lang="en-US" dirty="0" smtClean="0">
                <a:latin typeface="Arial Narrow" panose="020B0606020202030204" pitchFamily="34" charset="0"/>
              </a:rPr>
              <a:t>These </a:t>
            </a:r>
            <a:r>
              <a:rPr lang="en-US" dirty="0">
                <a:latin typeface="Arial Narrow" panose="020B0606020202030204" pitchFamily="34" charset="0"/>
              </a:rPr>
              <a:t>data contain the </a:t>
            </a:r>
            <a:r>
              <a:rPr lang="en-US" b="1" dirty="0">
                <a:latin typeface="Arial Narrow" panose="020B0606020202030204" pitchFamily="34" charset="0"/>
              </a:rPr>
              <a:t>hidden patterns, unknown correction, market trends, customer preference and other useful business information</a:t>
            </a:r>
            <a:r>
              <a:rPr lang="en-US" dirty="0">
                <a:latin typeface="Arial Narrow" panose="020B0606020202030204" pitchFamily="34" charset="0"/>
              </a:rPr>
              <a:t>. </a:t>
            </a:r>
            <a:endParaRPr lang="en-US" dirty="0" smtClean="0">
              <a:latin typeface="Arial Narrow" panose="020B0606020202030204" pitchFamily="34" charset="0"/>
            </a:endParaRPr>
          </a:p>
          <a:p>
            <a:pPr algn="just"/>
            <a:r>
              <a:rPr lang="en-US" dirty="0" smtClean="0">
                <a:latin typeface="Arial Narrow" panose="020B0606020202030204" pitchFamily="34" charset="0"/>
              </a:rPr>
              <a:t>It </a:t>
            </a:r>
            <a:r>
              <a:rPr lang="en-US" dirty="0">
                <a:latin typeface="Arial Narrow" panose="020B0606020202030204" pitchFamily="34" charset="0"/>
              </a:rPr>
              <a:t>is necessary to </a:t>
            </a:r>
            <a:r>
              <a:rPr lang="en-US" b="1" dirty="0">
                <a:latin typeface="Arial Narrow" panose="020B0606020202030204" pitchFamily="34" charset="0"/>
              </a:rPr>
              <a:t>extract valuable information from the raw data</a:t>
            </a:r>
            <a:r>
              <a:rPr lang="en-US" dirty="0">
                <a:latin typeface="Arial Narrow" panose="020B0606020202030204" pitchFamily="34" charset="0"/>
              </a:rPr>
              <a:t>.</a:t>
            </a:r>
          </a:p>
          <a:p>
            <a:pPr algn="just"/>
            <a:r>
              <a:rPr lang="en-US" dirty="0" smtClean="0">
                <a:latin typeface="Arial Narrow" panose="020B0606020202030204" pitchFamily="34" charset="0"/>
              </a:rPr>
              <a:t>We </a:t>
            </a:r>
            <a:r>
              <a:rPr lang="en-US" dirty="0">
                <a:latin typeface="Arial Narrow" panose="020B0606020202030204" pitchFamily="34" charset="0"/>
              </a:rPr>
              <a:t>require a </a:t>
            </a:r>
            <a:r>
              <a:rPr lang="en-US" b="1" dirty="0">
                <a:latin typeface="Arial Narrow" panose="020B0606020202030204" pitchFamily="34" charset="0"/>
              </a:rPr>
              <a:t>more efficient tool to perform different types </a:t>
            </a:r>
            <a:r>
              <a:rPr lang="en-US" dirty="0">
                <a:latin typeface="Arial Narrow" panose="020B0606020202030204" pitchFamily="34" charset="0"/>
              </a:rPr>
              <a:t>of operations on the big data. </a:t>
            </a:r>
            <a:endParaRPr lang="en-US" dirty="0" smtClean="0">
              <a:latin typeface="Arial Narrow" panose="020B0606020202030204" pitchFamily="34" charset="0"/>
            </a:endParaRPr>
          </a:p>
          <a:p>
            <a:pPr algn="just"/>
            <a:r>
              <a:rPr lang="en-US" dirty="0" smtClean="0">
                <a:latin typeface="Arial Narrow" panose="020B0606020202030204" pitchFamily="34" charset="0"/>
              </a:rPr>
              <a:t>There </a:t>
            </a:r>
            <a:r>
              <a:rPr lang="en-US" dirty="0">
                <a:latin typeface="Arial Narrow" panose="020B0606020202030204" pitchFamily="34" charset="0"/>
              </a:rPr>
              <a:t>are various tools to perform the </a:t>
            </a:r>
            <a:r>
              <a:rPr lang="en-US" b="1" dirty="0">
                <a:latin typeface="Arial Narrow" panose="020B0606020202030204" pitchFamily="34" charset="0"/>
              </a:rPr>
              <a:t>multiple tasks </a:t>
            </a:r>
            <a:r>
              <a:rPr lang="en-US" dirty="0">
                <a:latin typeface="Arial Narrow" panose="020B0606020202030204" pitchFamily="34" charset="0"/>
              </a:rPr>
              <a:t>on the huge dataset but these tools are not so appealing anymore. </a:t>
            </a:r>
            <a:endParaRPr lang="en-US" dirty="0" smtClean="0">
              <a:latin typeface="Arial Narrow" panose="020B0606020202030204" pitchFamily="34" charset="0"/>
            </a:endParaRPr>
          </a:p>
          <a:p>
            <a:pPr algn="just"/>
            <a:r>
              <a:rPr lang="en-US" dirty="0" smtClean="0">
                <a:latin typeface="Arial Narrow" panose="020B0606020202030204" pitchFamily="34" charset="0"/>
              </a:rPr>
              <a:t>It </a:t>
            </a:r>
            <a:r>
              <a:rPr lang="en-US" dirty="0">
                <a:latin typeface="Arial Narrow" panose="020B0606020202030204" pitchFamily="34" charset="0"/>
              </a:rPr>
              <a:t>is needed some scalable and flexible tools to </a:t>
            </a:r>
            <a:r>
              <a:rPr lang="en-US" b="1" dirty="0">
                <a:latin typeface="Arial Narrow" panose="020B0606020202030204" pitchFamily="34" charset="0"/>
              </a:rPr>
              <a:t>crack big data and gain benefit from it.</a:t>
            </a:r>
            <a:endParaRPr lang="en-IN" b="1" dirty="0">
              <a:latin typeface="Arial Narrow" panose="020B0606020202030204" pitchFamily="34" charset="0"/>
            </a:endParaRPr>
          </a:p>
        </p:txBody>
      </p:sp>
    </p:spTree>
    <p:extLst>
      <p:ext uri="{BB962C8B-B14F-4D97-AF65-F5344CB8AC3E}">
        <p14:creationId xmlns:p14="http://schemas.microsoft.com/office/powerpoint/2010/main" val="2540545524"/>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237744"/>
            <a:ext cx="10515600" cy="5939219"/>
          </a:xfrm>
        </p:spPr>
        <p:txBody>
          <a:bodyPr>
            <a:normAutofit/>
          </a:bodyPr>
          <a:lstStyle/>
          <a:p>
            <a:pPr algn="just"/>
            <a:r>
              <a:rPr lang="en-US" dirty="0">
                <a:latin typeface="Arial Narrow" panose="020B0606020202030204" pitchFamily="34" charset="0"/>
              </a:rPr>
              <a:t>One of the most amazing tools that helps handle big data is </a:t>
            </a:r>
            <a:r>
              <a:rPr lang="en-US" b="1" dirty="0">
                <a:latin typeface="Arial Narrow" panose="020B0606020202030204" pitchFamily="34" charset="0"/>
              </a:rPr>
              <a:t>Apache Spark.</a:t>
            </a:r>
            <a:r>
              <a:rPr lang="en-US" dirty="0">
                <a:latin typeface="Arial Narrow" panose="020B0606020202030204" pitchFamily="34" charset="0"/>
              </a:rPr>
              <a:t> </a:t>
            </a:r>
            <a:endParaRPr lang="en-US" dirty="0" smtClean="0">
              <a:latin typeface="Arial Narrow" panose="020B0606020202030204" pitchFamily="34" charset="0"/>
            </a:endParaRPr>
          </a:p>
          <a:p>
            <a:pPr algn="just"/>
            <a:r>
              <a:rPr lang="en-US" dirty="0" smtClean="0">
                <a:latin typeface="Arial Narrow" panose="020B0606020202030204" pitchFamily="34" charset="0"/>
              </a:rPr>
              <a:t>As </a:t>
            </a:r>
            <a:r>
              <a:rPr lang="en-US" dirty="0">
                <a:latin typeface="Arial Narrow" panose="020B0606020202030204" pitchFamily="34" charset="0"/>
              </a:rPr>
              <a:t>we are familiar that </a:t>
            </a:r>
            <a:r>
              <a:rPr lang="en-US" b="1" dirty="0">
                <a:latin typeface="Arial Narrow" panose="020B0606020202030204" pitchFamily="34" charset="0"/>
              </a:rPr>
              <a:t>Python is one of the most widely used programming languages among data scientist, data analytics and in various fields</a:t>
            </a:r>
            <a:r>
              <a:rPr lang="en-US" dirty="0">
                <a:latin typeface="Arial Narrow" panose="020B0606020202030204" pitchFamily="34" charset="0"/>
              </a:rPr>
              <a:t>. </a:t>
            </a:r>
            <a:endParaRPr lang="en-US" dirty="0" smtClean="0">
              <a:latin typeface="Arial Narrow" panose="020B0606020202030204" pitchFamily="34" charset="0"/>
            </a:endParaRPr>
          </a:p>
          <a:p>
            <a:pPr algn="just"/>
            <a:r>
              <a:rPr lang="en-US" dirty="0" smtClean="0">
                <a:latin typeface="Arial Narrow" panose="020B0606020202030204" pitchFamily="34" charset="0"/>
              </a:rPr>
              <a:t>Because </a:t>
            </a:r>
            <a:r>
              <a:rPr lang="en-US" dirty="0">
                <a:latin typeface="Arial Narrow" panose="020B0606020202030204" pitchFamily="34" charset="0"/>
              </a:rPr>
              <a:t>of its </a:t>
            </a:r>
            <a:r>
              <a:rPr lang="en-US" b="1" dirty="0">
                <a:latin typeface="Arial Narrow" panose="020B0606020202030204" pitchFamily="34" charset="0"/>
              </a:rPr>
              <a:t>simplicity and interactive interface</a:t>
            </a:r>
            <a:r>
              <a:rPr lang="en-US" dirty="0">
                <a:latin typeface="Arial Narrow" panose="020B0606020202030204" pitchFamily="34" charset="0"/>
              </a:rPr>
              <a:t>, it is trusted by the data scientist folks to perform data analysis, machine learning and many more tasks on big data using Python.</a:t>
            </a:r>
          </a:p>
          <a:p>
            <a:pPr algn="just"/>
            <a:r>
              <a:rPr lang="en-US" dirty="0">
                <a:latin typeface="Arial Narrow" panose="020B0606020202030204" pitchFamily="34" charset="0"/>
              </a:rPr>
              <a:t>So, the combination of the </a:t>
            </a:r>
            <a:r>
              <a:rPr lang="en-US" b="1" dirty="0">
                <a:latin typeface="Arial Narrow" panose="020B0606020202030204" pitchFamily="34" charset="0"/>
              </a:rPr>
              <a:t>Python and Spark would be the very efficient for the world of big data. </a:t>
            </a:r>
            <a:endParaRPr lang="en-US" b="1" dirty="0" smtClean="0">
              <a:latin typeface="Arial Narrow" panose="020B0606020202030204" pitchFamily="34" charset="0"/>
            </a:endParaRPr>
          </a:p>
          <a:p>
            <a:pPr algn="just"/>
            <a:r>
              <a:rPr lang="en-US" dirty="0" smtClean="0">
                <a:latin typeface="Arial Narrow" panose="020B0606020202030204" pitchFamily="34" charset="0"/>
              </a:rPr>
              <a:t>That's </a:t>
            </a:r>
            <a:r>
              <a:rPr lang="en-US" dirty="0">
                <a:latin typeface="Arial Narrow" panose="020B0606020202030204" pitchFamily="34" charset="0"/>
              </a:rPr>
              <a:t>why Apache Spark Community came up with a tool called </a:t>
            </a:r>
            <a:r>
              <a:rPr lang="en-US" b="1" dirty="0" err="1">
                <a:latin typeface="Arial Narrow" panose="020B0606020202030204" pitchFamily="34" charset="0"/>
              </a:rPr>
              <a:t>PySpark</a:t>
            </a:r>
            <a:r>
              <a:rPr lang="en-US" dirty="0">
                <a:latin typeface="Arial Narrow" panose="020B0606020202030204" pitchFamily="34" charset="0"/>
              </a:rPr>
              <a:t> that is a </a:t>
            </a:r>
            <a:r>
              <a:rPr lang="en-US" b="1" dirty="0">
                <a:latin typeface="Arial Narrow" panose="020B0606020202030204" pitchFamily="34" charset="0"/>
              </a:rPr>
              <a:t>Python API for Apache Spark</a:t>
            </a:r>
          </a:p>
          <a:p>
            <a:endParaRPr lang="en-IN" dirty="0"/>
          </a:p>
        </p:txBody>
      </p:sp>
    </p:spTree>
    <p:extLst>
      <p:ext uri="{BB962C8B-B14F-4D97-AF65-F5344CB8AC3E}">
        <p14:creationId xmlns:p14="http://schemas.microsoft.com/office/powerpoint/2010/main" val="3656628661"/>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3074" name="Picture 2" descr="What is PySpark"/>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7926" y="987552"/>
            <a:ext cx="8479705" cy="49323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0175542"/>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57656" y="3144901"/>
            <a:ext cx="10515600" cy="1325563"/>
          </a:xfrm>
        </p:spPr>
        <p:txBody>
          <a:bodyPr/>
          <a:lstStyle/>
          <a:p>
            <a:pPr algn="ctr"/>
            <a:r>
              <a:rPr lang="en-US" b="1" dirty="0" smtClean="0">
                <a:latin typeface="Arial Narrow" panose="020B0606020202030204" pitchFamily="34" charset="0"/>
              </a:rPr>
              <a:t>Spark Installation</a:t>
            </a:r>
            <a:endParaRPr lang="en-IN" b="1" dirty="0">
              <a:latin typeface="Arial Narrow" panose="020B0606020202030204" pitchFamily="34" charset="0"/>
            </a:endParaRPr>
          </a:p>
        </p:txBody>
      </p:sp>
    </p:spTree>
    <p:extLst>
      <p:ext uri="{BB962C8B-B14F-4D97-AF65-F5344CB8AC3E}">
        <p14:creationId xmlns:p14="http://schemas.microsoft.com/office/powerpoint/2010/main" val="4068445530"/>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0"/>
            <a:ext cx="2276793" cy="6277851"/>
          </a:xfrm>
          <a:prstGeom prst="rect">
            <a:avLst/>
          </a:prstGeom>
        </p:spPr>
      </p:pic>
      <p:sp>
        <p:nvSpPr>
          <p:cNvPr id="7" name="Rectangle 6"/>
          <p:cNvSpPr/>
          <p:nvPr/>
        </p:nvSpPr>
        <p:spPr>
          <a:xfrm>
            <a:off x="4151376" y="786384"/>
            <a:ext cx="3273552"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Click This</a:t>
            </a:r>
            <a:endParaRPr lang="en-IN" dirty="0"/>
          </a:p>
        </p:txBody>
      </p:sp>
      <p:pic>
        <p:nvPicPr>
          <p:cNvPr id="8" name="Picture 7"/>
          <p:cNvPicPr>
            <a:picLocks noChangeAspect="1"/>
          </p:cNvPicPr>
          <p:nvPr/>
        </p:nvPicPr>
        <p:blipFill>
          <a:blip r:embed="rId3"/>
          <a:stretch>
            <a:fillRect/>
          </a:stretch>
        </p:blipFill>
        <p:spPr>
          <a:xfrm>
            <a:off x="6330605" y="2089658"/>
            <a:ext cx="4029637" cy="4544059"/>
          </a:xfrm>
          <a:prstGeom prst="rect">
            <a:avLst/>
          </a:prstGeom>
        </p:spPr>
      </p:pic>
      <p:cxnSp>
        <p:nvCxnSpPr>
          <p:cNvPr id="14" name="Straight Arrow Connector 13"/>
          <p:cNvCxnSpPr/>
          <p:nvPr/>
        </p:nvCxnSpPr>
        <p:spPr>
          <a:xfrm>
            <a:off x="9838944" y="5870448"/>
            <a:ext cx="804672"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15" name="Rectangle 14"/>
          <p:cNvSpPr/>
          <p:nvPr/>
        </p:nvSpPr>
        <p:spPr>
          <a:xfrm>
            <a:off x="10643616" y="5604763"/>
            <a:ext cx="1408176"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Click This</a:t>
            </a:r>
            <a:endParaRPr lang="en-IN" dirty="0"/>
          </a:p>
        </p:txBody>
      </p:sp>
      <p:cxnSp>
        <p:nvCxnSpPr>
          <p:cNvPr id="17" name="Straight Arrow Connector 16"/>
          <p:cNvCxnSpPr>
            <a:endCxn id="7" idx="1"/>
          </p:cNvCxnSpPr>
          <p:nvPr/>
        </p:nvCxnSpPr>
        <p:spPr>
          <a:xfrm>
            <a:off x="2276793" y="1243584"/>
            <a:ext cx="1874583"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9" name="Straight Arrow Connector 18"/>
          <p:cNvCxnSpPr/>
          <p:nvPr/>
        </p:nvCxnSpPr>
        <p:spPr>
          <a:xfrm>
            <a:off x="7424928" y="1700784"/>
            <a:ext cx="0" cy="388874"/>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2685278363"/>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a:blip r:embed="rId2"/>
          <a:stretch>
            <a:fillRect/>
          </a:stretch>
        </p:blipFill>
        <p:spPr>
          <a:xfrm>
            <a:off x="256360" y="365125"/>
            <a:ext cx="5839640" cy="5601482"/>
          </a:xfrm>
          <a:prstGeom prst="rect">
            <a:avLst/>
          </a:prstGeom>
        </p:spPr>
      </p:pic>
      <p:cxnSp>
        <p:nvCxnSpPr>
          <p:cNvPr id="6" name="Straight Arrow Connector 5"/>
          <p:cNvCxnSpPr/>
          <p:nvPr/>
        </p:nvCxnSpPr>
        <p:spPr>
          <a:xfrm>
            <a:off x="4736592" y="5138928"/>
            <a:ext cx="2560320" cy="36576"/>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7" name="Rectangle 6"/>
          <p:cNvSpPr/>
          <p:nvPr/>
        </p:nvSpPr>
        <p:spPr>
          <a:xfrm>
            <a:off x="7444740" y="4352544"/>
            <a:ext cx="3582924" cy="1749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Click here to add Environment Variables</a:t>
            </a:r>
            <a:endParaRPr lang="en-IN" b="1" dirty="0"/>
          </a:p>
        </p:txBody>
      </p:sp>
    </p:spTree>
    <p:extLst>
      <p:ext uri="{BB962C8B-B14F-4D97-AF65-F5344CB8AC3E}">
        <p14:creationId xmlns:p14="http://schemas.microsoft.com/office/powerpoint/2010/main" val="811068122"/>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Arial Narrow" panose="020B0606020202030204" pitchFamily="34" charset="0"/>
              </a:rPr>
              <a:t>Spark Installation – Set Environment Variable</a:t>
            </a:r>
            <a:endParaRPr lang="en-IN" b="1" dirty="0">
              <a:latin typeface="Arial Narrow" panose="020B0606020202030204" pitchFamily="34" charset="0"/>
            </a:endParaRPr>
          </a:p>
        </p:txBody>
      </p:sp>
      <p:pic>
        <p:nvPicPr>
          <p:cNvPr id="4" name="Picture 3"/>
          <p:cNvPicPr>
            <a:picLocks noChangeAspect="1"/>
          </p:cNvPicPr>
          <p:nvPr/>
        </p:nvPicPr>
        <p:blipFill rotWithShape="1">
          <a:blip r:embed="rId2"/>
          <a:srcRect t="26192"/>
          <a:stretch/>
        </p:blipFill>
        <p:spPr>
          <a:xfrm>
            <a:off x="1420447" y="2322576"/>
            <a:ext cx="8978251" cy="585216"/>
          </a:xfrm>
          <a:prstGeom prst="rect">
            <a:avLst/>
          </a:prstGeom>
        </p:spPr>
      </p:pic>
      <p:pic>
        <p:nvPicPr>
          <p:cNvPr id="5" name="Picture 4"/>
          <p:cNvPicPr>
            <a:picLocks noChangeAspect="1"/>
          </p:cNvPicPr>
          <p:nvPr/>
        </p:nvPicPr>
        <p:blipFill rotWithShape="1">
          <a:blip r:embed="rId3"/>
          <a:srcRect t="27785"/>
          <a:stretch/>
        </p:blipFill>
        <p:spPr>
          <a:xfrm>
            <a:off x="490274" y="3621024"/>
            <a:ext cx="11701726" cy="751142"/>
          </a:xfrm>
          <a:prstGeom prst="rect">
            <a:avLst/>
          </a:prstGeom>
        </p:spPr>
      </p:pic>
    </p:spTree>
    <p:extLst>
      <p:ext uri="{BB962C8B-B14F-4D97-AF65-F5344CB8AC3E}">
        <p14:creationId xmlns:p14="http://schemas.microsoft.com/office/powerpoint/2010/main" val="1614258514"/>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a:blip r:embed="rId2"/>
          <a:stretch>
            <a:fillRect/>
          </a:stretch>
        </p:blipFill>
        <p:spPr>
          <a:xfrm>
            <a:off x="3171417" y="699706"/>
            <a:ext cx="5849166" cy="5458587"/>
          </a:xfrm>
          <a:prstGeom prst="rect">
            <a:avLst/>
          </a:prstGeom>
        </p:spPr>
      </p:pic>
    </p:spTree>
    <p:extLst>
      <p:ext uri="{BB962C8B-B14F-4D97-AF65-F5344CB8AC3E}">
        <p14:creationId xmlns:p14="http://schemas.microsoft.com/office/powerpoint/2010/main" val="454272249"/>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a:blip r:embed="rId2"/>
          <a:stretch>
            <a:fillRect/>
          </a:stretch>
        </p:blipFill>
        <p:spPr>
          <a:xfrm>
            <a:off x="3600101" y="1080760"/>
            <a:ext cx="4991797" cy="4696480"/>
          </a:xfrm>
          <a:prstGeom prst="rect">
            <a:avLst/>
          </a:prstGeom>
        </p:spPr>
      </p:pic>
    </p:spTree>
    <p:extLst>
      <p:ext uri="{BB962C8B-B14F-4D97-AF65-F5344CB8AC3E}">
        <p14:creationId xmlns:p14="http://schemas.microsoft.com/office/powerpoint/2010/main" val="11921017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566928"/>
            <a:ext cx="10515600" cy="5610035"/>
          </a:xfrm>
        </p:spPr>
        <p:txBody>
          <a:bodyPr>
            <a:normAutofit/>
          </a:bodyPr>
          <a:lstStyle/>
          <a:p>
            <a:pPr fontAlgn="base"/>
            <a:r>
              <a:rPr lang="en-US" dirty="0">
                <a:latin typeface="Arial Narrow" panose="020B0606020202030204" pitchFamily="34" charset="0"/>
              </a:rPr>
              <a:t>Defined as the data that has </a:t>
            </a:r>
            <a:r>
              <a:rPr lang="en-US" b="1" dirty="0">
                <a:latin typeface="Arial Narrow" panose="020B0606020202030204" pitchFamily="34" charset="0"/>
              </a:rPr>
              <a:t>a defined repeating pattern</a:t>
            </a:r>
            <a:endParaRPr lang="en-US" dirty="0">
              <a:latin typeface="Arial Narrow" panose="020B0606020202030204" pitchFamily="34" charset="0"/>
            </a:endParaRPr>
          </a:p>
          <a:p>
            <a:pPr fontAlgn="base"/>
            <a:r>
              <a:rPr lang="en-US" dirty="0">
                <a:latin typeface="Arial Narrow" panose="020B0606020202030204" pitchFamily="34" charset="0"/>
              </a:rPr>
              <a:t>This pattern makes it </a:t>
            </a:r>
            <a:r>
              <a:rPr lang="en-US" b="1" dirty="0">
                <a:latin typeface="Arial Narrow" panose="020B0606020202030204" pitchFamily="34" charset="0"/>
              </a:rPr>
              <a:t>easier</a:t>
            </a:r>
            <a:r>
              <a:rPr lang="en-US" dirty="0">
                <a:latin typeface="Arial Narrow" panose="020B0606020202030204" pitchFamily="34" charset="0"/>
              </a:rPr>
              <a:t> for any program to sort, read and process the data</a:t>
            </a:r>
          </a:p>
          <a:p>
            <a:pPr fontAlgn="base"/>
            <a:r>
              <a:rPr lang="en-US" b="1" dirty="0">
                <a:latin typeface="Arial Narrow" panose="020B0606020202030204" pitchFamily="34" charset="0"/>
              </a:rPr>
              <a:t>Processing</a:t>
            </a:r>
            <a:r>
              <a:rPr lang="en-US" dirty="0">
                <a:latin typeface="Arial Narrow" panose="020B0606020202030204" pitchFamily="34" charset="0"/>
              </a:rPr>
              <a:t> structured data is much easier and faster than processing data without any specific repeating patterns</a:t>
            </a:r>
            <a:endParaRPr lang="en-US" b="1" dirty="0">
              <a:latin typeface="Arial Narrow" panose="020B0606020202030204" pitchFamily="34" charset="0"/>
            </a:endParaRPr>
          </a:p>
          <a:p>
            <a:pPr fontAlgn="base"/>
            <a:r>
              <a:rPr lang="en-US" b="1" dirty="0">
                <a:latin typeface="Arial Narrow" panose="020B0606020202030204" pitchFamily="34" charset="0"/>
              </a:rPr>
              <a:t>Features:</a:t>
            </a:r>
          </a:p>
          <a:p>
            <a:pPr lvl="1" fontAlgn="base"/>
            <a:r>
              <a:rPr lang="en-US" dirty="0">
                <a:latin typeface="Arial Narrow" panose="020B0606020202030204" pitchFamily="34" charset="0"/>
              </a:rPr>
              <a:t>It is organized data in a predefined format</a:t>
            </a:r>
          </a:p>
          <a:p>
            <a:pPr lvl="1" fontAlgn="base"/>
            <a:r>
              <a:rPr lang="en-US" dirty="0">
                <a:latin typeface="Arial Narrow" panose="020B0606020202030204" pitchFamily="34" charset="0"/>
              </a:rPr>
              <a:t>Is sorted in tabular form</a:t>
            </a:r>
          </a:p>
          <a:p>
            <a:pPr lvl="1" fontAlgn="base"/>
            <a:r>
              <a:rPr lang="en-US" dirty="0">
                <a:latin typeface="Arial Narrow" panose="020B0606020202030204" pitchFamily="34" charset="0"/>
              </a:rPr>
              <a:t>Is the data that resides in fixed fields within record or file</a:t>
            </a:r>
          </a:p>
          <a:p>
            <a:pPr lvl="1" fontAlgn="base"/>
            <a:r>
              <a:rPr lang="en-US" dirty="0">
                <a:latin typeface="Arial Narrow" panose="020B0606020202030204" pitchFamily="34" charset="0"/>
              </a:rPr>
              <a:t>Is formatted data that has entities and their attributes mapped</a:t>
            </a:r>
          </a:p>
          <a:p>
            <a:pPr lvl="1" fontAlgn="base"/>
            <a:r>
              <a:rPr lang="en-US" dirty="0">
                <a:latin typeface="Arial Narrow" panose="020B0606020202030204" pitchFamily="34" charset="0"/>
              </a:rPr>
              <a:t>Is used to query and report against predetermined data types</a:t>
            </a:r>
          </a:p>
        </p:txBody>
      </p:sp>
    </p:spTree>
    <p:extLst>
      <p:ext uri="{BB962C8B-B14F-4D97-AF65-F5344CB8AC3E}">
        <p14:creationId xmlns:p14="http://schemas.microsoft.com/office/powerpoint/2010/main" val="3776934065"/>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a:blip r:embed="rId2"/>
          <a:stretch>
            <a:fillRect/>
          </a:stretch>
        </p:blipFill>
        <p:spPr>
          <a:xfrm>
            <a:off x="27728" y="380574"/>
            <a:ext cx="12136544" cy="6096851"/>
          </a:xfrm>
          <a:prstGeom prst="rect">
            <a:avLst/>
          </a:prstGeom>
        </p:spPr>
      </p:pic>
    </p:spTree>
    <p:extLst>
      <p:ext uri="{BB962C8B-B14F-4D97-AF65-F5344CB8AC3E}">
        <p14:creationId xmlns:p14="http://schemas.microsoft.com/office/powerpoint/2010/main" val="1512932491"/>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a:blip r:embed="rId2"/>
          <a:stretch>
            <a:fillRect/>
          </a:stretch>
        </p:blipFill>
        <p:spPr>
          <a:xfrm>
            <a:off x="0" y="0"/>
            <a:ext cx="11587929" cy="6620256"/>
          </a:xfrm>
          <a:prstGeom prst="rect">
            <a:avLst/>
          </a:prstGeom>
        </p:spPr>
      </p:pic>
    </p:spTree>
    <p:extLst>
      <p:ext uri="{BB962C8B-B14F-4D97-AF65-F5344CB8AC3E}">
        <p14:creationId xmlns:p14="http://schemas.microsoft.com/office/powerpoint/2010/main" val="3773058090"/>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Arial Narrow" panose="020B0606020202030204" pitchFamily="34" charset="0"/>
              </a:rPr>
              <a:t>Install </a:t>
            </a:r>
            <a:r>
              <a:rPr lang="en-US" b="1" dirty="0" err="1" smtClean="0">
                <a:latin typeface="Arial Narrow" panose="020B0606020202030204" pitchFamily="34" charset="0"/>
              </a:rPr>
              <a:t>pyspark</a:t>
            </a:r>
            <a:endParaRPr lang="en-IN" b="1" dirty="0">
              <a:latin typeface="Arial Narrow" panose="020B0606020202030204" pitchFamily="34" charset="0"/>
            </a:endParaRPr>
          </a:p>
        </p:txBody>
      </p:sp>
      <p:pic>
        <p:nvPicPr>
          <p:cNvPr id="4" name="Picture 3"/>
          <p:cNvPicPr>
            <a:picLocks noChangeAspect="1"/>
          </p:cNvPicPr>
          <p:nvPr/>
        </p:nvPicPr>
        <p:blipFill>
          <a:blip r:embed="rId2"/>
          <a:stretch>
            <a:fillRect/>
          </a:stretch>
        </p:blipFill>
        <p:spPr>
          <a:xfrm>
            <a:off x="1099440" y="2333472"/>
            <a:ext cx="9993120" cy="2191056"/>
          </a:xfrm>
          <a:prstGeom prst="rect">
            <a:avLst/>
          </a:prstGeom>
        </p:spPr>
      </p:pic>
    </p:spTree>
    <p:extLst>
      <p:ext uri="{BB962C8B-B14F-4D97-AF65-F5344CB8AC3E}">
        <p14:creationId xmlns:p14="http://schemas.microsoft.com/office/powerpoint/2010/main" val="2208171862"/>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dirty="0"/>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a:blip r:embed="rId2"/>
          <a:stretch>
            <a:fillRect/>
          </a:stretch>
        </p:blipFill>
        <p:spPr>
          <a:xfrm>
            <a:off x="780308" y="2400156"/>
            <a:ext cx="10631384" cy="2057687"/>
          </a:xfrm>
          <a:prstGeom prst="rect">
            <a:avLst/>
          </a:prstGeom>
        </p:spPr>
      </p:pic>
    </p:spTree>
    <p:extLst>
      <p:ext uri="{BB962C8B-B14F-4D97-AF65-F5344CB8AC3E}">
        <p14:creationId xmlns:p14="http://schemas.microsoft.com/office/powerpoint/2010/main" val="736329508"/>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smtClean="0">
                <a:latin typeface="Arial Narrow" panose="020B0606020202030204" pitchFamily="34" charset="0"/>
              </a:rPr>
              <a:t>SparkSession</a:t>
            </a:r>
            <a:endParaRPr lang="en-IN" b="1" dirty="0">
              <a:latin typeface="Arial Narrow" panose="020B0606020202030204" pitchFamily="34" charset="0"/>
            </a:endParaRPr>
          </a:p>
        </p:txBody>
      </p:sp>
      <p:sp>
        <p:nvSpPr>
          <p:cNvPr id="3" name="Content Placeholder 2"/>
          <p:cNvSpPr>
            <a:spLocks noGrp="1"/>
          </p:cNvSpPr>
          <p:nvPr>
            <p:ph idx="1"/>
          </p:nvPr>
        </p:nvSpPr>
        <p:spPr/>
        <p:txBody>
          <a:bodyPr/>
          <a:lstStyle/>
          <a:p>
            <a:pPr algn="just"/>
            <a:r>
              <a:rPr lang="en-US" b="1" dirty="0" err="1">
                <a:latin typeface="Arial Narrow" panose="020B0606020202030204" pitchFamily="34" charset="0"/>
              </a:rPr>
              <a:t>pyspark.sql.SparkSession</a:t>
            </a:r>
            <a:r>
              <a:rPr lang="en-US" dirty="0">
                <a:latin typeface="Arial Narrow" panose="020B0606020202030204" pitchFamily="34" charset="0"/>
              </a:rPr>
              <a:t>: It represents the </a:t>
            </a:r>
            <a:r>
              <a:rPr lang="en-US" b="1" dirty="0">
                <a:latin typeface="Arial Narrow" panose="020B0606020202030204" pitchFamily="34" charset="0"/>
              </a:rPr>
              <a:t>main entry point for </a:t>
            </a:r>
            <a:r>
              <a:rPr lang="en-US" b="1" dirty="0" err="1">
                <a:latin typeface="Arial Narrow" panose="020B0606020202030204" pitchFamily="34" charset="0"/>
              </a:rPr>
              <a:t>DataFrame</a:t>
            </a:r>
            <a:r>
              <a:rPr lang="en-US" b="1" dirty="0">
                <a:latin typeface="Arial Narrow" panose="020B0606020202030204" pitchFamily="34" charset="0"/>
              </a:rPr>
              <a:t> and SQL functionality</a:t>
            </a:r>
            <a:r>
              <a:rPr lang="en-US" b="1" dirty="0" smtClean="0">
                <a:latin typeface="Arial Narrow" panose="020B0606020202030204" pitchFamily="34" charset="0"/>
              </a:rPr>
              <a:t>.</a:t>
            </a:r>
          </a:p>
          <a:p>
            <a:pPr algn="just"/>
            <a:r>
              <a:rPr lang="en-US" dirty="0">
                <a:latin typeface="Arial Narrow" panose="020B0606020202030204" pitchFamily="34" charset="0"/>
              </a:rPr>
              <a:t>A spark session can be used to </a:t>
            </a:r>
            <a:r>
              <a:rPr lang="en-US" b="1" dirty="0">
                <a:latin typeface="Arial Narrow" panose="020B0606020202030204" pitchFamily="34" charset="0"/>
              </a:rPr>
              <a:t>create the Dataset and </a:t>
            </a:r>
            <a:r>
              <a:rPr lang="en-US" b="1" dirty="0" err="1">
                <a:latin typeface="Arial Narrow" panose="020B0606020202030204" pitchFamily="34" charset="0"/>
              </a:rPr>
              <a:t>DataFrame</a:t>
            </a:r>
            <a:r>
              <a:rPr lang="en-US" b="1" dirty="0">
                <a:latin typeface="Arial Narrow" panose="020B0606020202030204" pitchFamily="34" charset="0"/>
              </a:rPr>
              <a:t> API</a:t>
            </a:r>
            <a:r>
              <a:rPr lang="en-US" b="1" dirty="0" smtClean="0">
                <a:latin typeface="Arial Narrow" panose="020B0606020202030204" pitchFamily="34" charset="0"/>
              </a:rPr>
              <a:t>.</a:t>
            </a:r>
          </a:p>
          <a:p>
            <a:pPr algn="just"/>
            <a:r>
              <a:rPr lang="en-US" dirty="0" smtClean="0">
                <a:latin typeface="Arial Narrow" panose="020B0606020202030204" pitchFamily="34" charset="0"/>
              </a:rPr>
              <a:t> </a:t>
            </a:r>
            <a:r>
              <a:rPr lang="en-US" dirty="0">
                <a:latin typeface="Arial Narrow" panose="020B0606020202030204" pitchFamily="34" charset="0"/>
              </a:rPr>
              <a:t>A </a:t>
            </a:r>
            <a:r>
              <a:rPr lang="en-US" dirty="0" err="1">
                <a:latin typeface="Arial Narrow" panose="020B0606020202030204" pitchFamily="34" charset="0"/>
              </a:rPr>
              <a:t>SparkSession</a:t>
            </a:r>
            <a:r>
              <a:rPr lang="en-US" dirty="0">
                <a:latin typeface="Arial Narrow" panose="020B0606020202030204" pitchFamily="34" charset="0"/>
              </a:rPr>
              <a:t> can also be used to </a:t>
            </a:r>
            <a:r>
              <a:rPr lang="en-US" b="1" dirty="0">
                <a:latin typeface="Arial Narrow" panose="020B0606020202030204" pitchFamily="34" charset="0"/>
              </a:rPr>
              <a:t>create </a:t>
            </a:r>
            <a:r>
              <a:rPr lang="en-US" b="1" dirty="0" err="1">
                <a:latin typeface="Arial Narrow" panose="020B0606020202030204" pitchFamily="34" charset="0"/>
              </a:rPr>
              <a:t>DataFrame</a:t>
            </a:r>
            <a:r>
              <a:rPr lang="en-US" b="1" dirty="0">
                <a:latin typeface="Arial Narrow" panose="020B0606020202030204" pitchFamily="34" charset="0"/>
              </a:rPr>
              <a:t>, register </a:t>
            </a:r>
            <a:r>
              <a:rPr lang="en-US" b="1" dirty="0" err="1">
                <a:latin typeface="Arial Narrow" panose="020B0606020202030204" pitchFamily="34" charset="0"/>
              </a:rPr>
              <a:t>DataFrame</a:t>
            </a:r>
            <a:r>
              <a:rPr lang="en-US" b="1" dirty="0">
                <a:latin typeface="Arial Narrow" panose="020B0606020202030204" pitchFamily="34" charset="0"/>
              </a:rPr>
              <a:t> as a table, execute SQL over tables, cache table, and read parquet file</a:t>
            </a:r>
            <a:r>
              <a:rPr lang="en-US" b="1" dirty="0" smtClean="0">
                <a:latin typeface="Arial Narrow" panose="020B0606020202030204" pitchFamily="34" charset="0"/>
              </a:rPr>
              <a:t>.</a:t>
            </a:r>
          </a:p>
          <a:p>
            <a:pPr algn="just"/>
            <a:r>
              <a:rPr lang="en-IN" b="1" dirty="0">
                <a:latin typeface="Arial Narrow" panose="020B0606020202030204" pitchFamily="34" charset="0"/>
              </a:rPr>
              <a:t>from </a:t>
            </a:r>
            <a:r>
              <a:rPr lang="en-IN" b="1" dirty="0" err="1">
                <a:latin typeface="Arial Narrow" panose="020B0606020202030204" pitchFamily="34" charset="0"/>
              </a:rPr>
              <a:t>pyspark.sql</a:t>
            </a:r>
            <a:r>
              <a:rPr lang="en-IN" b="1" dirty="0">
                <a:latin typeface="Arial Narrow" panose="020B0606020202030204" pitchFamily="34" charset="0"/>
              </a:rPr>
              <a:t> import </a:t>
            </a:r>
            <a:r>
              <a:rPr lang="en-IN" b="1" dirty="0" err="1">
                <a:latin typeface="Arial Narrow" panose="020B0606020202030204" pitchFamily="34" charset="0"/>
              </a:rPr>
              <a:t>SparkSession</a:t>
            </a:r>
            <a:endParaRPr lang="en-IN" b="1" dirty="0">
              <a:latin typeface="Arial Narrow" panose="020B0606020202030204" pitchFamily="34" charset="0"/>
            </a:endParaRPr>
          </a:p>
        </p:txBody>
      </p:sp>
    </p:spTree>
    <p:extLst>
      <p:ext uri="{BB962C8B-B14F-4D97-AF65-F5344CB8AC3E}">
        <p14:creationId xmlns:p14="http://schemas.microsoft.com/office/powerpoint/2010/main" val="598193705"/>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a:blip r:embed="rId2"/>
          <a:stretch>
            <a:fillRect/>
          </a:stretch>
        </p:blipFill>
        <p:spPr>
          <a:xfrm>
            <a:off x="838200" y="1690688"/>
            <a:ext cx="10549985" cy="3332763"/>
          </a:xfrm>
          <a:prstGeom prst="rect">
            <a:avLst/>
          </a:prstGeom>
        </p:spPr>
      </p:pic>
    </p:spTree>
    <p:extLst>
      <p:ext uri="{BB962C8B-B14F-4D97-AF65-F5344CB8AC3E}">
        <p14:creationId xmlns:p14="http://schemas.microsoft.com/office/powerpoint/2010/main" val="2247645134"/>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normAutofit/>
          </a:bodyPr>
          <a:lstStyle/>
          <a:p>
            <a:r>
              <a:rPr lang="en-US" b="1" dirty="0" err="1">
                <a:latin typeface="Arial Narrow" panose="020B0606020202030204" pitchFamily="34" charset="0"/>
              </a:rPr>
              <a:t>SparkSession.builder</a:t>
            </a:r>
            <a:r>
              <a:rPr lang="en-US" b="1" dirty="0">
                <a:latin typeface="Arial Narrow" panose="020B0606020202030204" pitchFamily="34" charset="0"/>
              </a:rPr>
              <a:t>()</a:t>
            </a:r>
          </a:p>
          <a:p>
            <a:pPr lvl="1"/>
            <a:r>
              <a:rPr lang="en-US" dirty="0">
                <a:latin typeface="Arial Narrow" panose="020B0606020202030204" pitchFamily="34" charset="0"/>
              </a:rPr>
              <a:t>This method is created for constructing a </a:t>
            </a:r>
            <a:r>
              <a:rPr lang="en-US" dirty="0" err="1">
                <a:latin typeface="Arial Narrow" panose="020B0606020202030204" pitchFamily="34" charset="0"/>
              </a:rPr>
              <a:t>SparkSession</a:t>
            </a:r>
            <a:r>
              <a:rPr lang="en-US" dirty="0">
                <a:latin typeface="Arial Narrow" panose="020B0606020202030204" pitchFamily="34" charset="0"/>
              </a:rPr>
              <a:t>.</a:t>
            </a:r>
          </a:p>
          <a:p>
            <a:pPr lvl="1"/>
            <a:r>
              <a:rPr lang="en-US" dirty="0" smtClean="0">
                <a:latin typeface="Arial Narrow" panose="020B0606020202030204" pitchFamily="34" charset="0"/>
              </a:rPr>
              <a:t>master</a:t>
            </a:r>
            <a:r>
              <a:rPr lang="en-US" dirty="0">
                <a:latin typeface="Arial Narrow" panose="020B0606020202030204" pitchFamily="34" charset="0"/>
              </a:rPr>
              <a:t>(“local”)</a:t>
            </a:r>
          </a:p>
          <a:p>
            <a:pPr lvl="1"/>
            <a:r>
              <a:rPr lang="en-US" dirty="0">
                <a:latin typeface="Arial Narrow" panose="020B0606020202030204" pitchFamily="34" charset="0"/>
              </a:rPr>
              <a:t>Sets the spark master URL to connect to such as :</a:t>
            </a:r>
          </a:p>
          <a:p>
            <a:pPr lvl="1"/>
            <a:r>
              <a:rPr lang="en-US" dirty="0" smtClean="0">
                <a:latin typeface="Arial Narrow" panose="020B0606020202030204" pitchFamily="34" charset="0"/>
              </a:rPr>
              <a:t>“</a:t>
            </a:r>
            <a:r>
              <a:rPr lang="en-US" dirty="0">
                <a:latin typeface="Arial Narrow" panose="020B0606020202030204" pitchFamily="34" charset="0"/>
              </a:rPr>
              <a:t>local” to run locally</a:t>
            </a:r>
          </a:p>
          <a:p>
            <a:pPr lvl="1"/>
            <a:r>
              <a:rPr lang="en-US" dirty="0">
                <a:latin typeface="Arial Narrow" panose="020B0606020202030204" pitchFamily="34" charset="0"/>
              </a:rPr>
              <a:t>“local[4]” to run locally with 4 cores</a:t>
            </a:r>
          </a:p>
          <a:p>
            <a:pPr lvl="1"/>
            <a:r>
              <a:rPr lang="en-US" dirty="0">
                <a:latin typeface="Arial Narrow" panose="020B0606020202030204" pitchFamily="34" charset="0"/>
              </a:rPr>
              <a:t>“spark://master:7077” to run on a spark standalone cluster</a:t>
            </a:r>
            <a:endParaRPr lang="en-IN" dirty="0">
              <a:latin typeface="Arial Narrow" panose="020B0606020202030204" pitchFamily="34" charset="0"/>
            </a:endParaRPr>
          </a:p>
        </p:txBody>
      </p:sp>
    </p:spTree>
    <p:extLst>
      <p:ext uri="{BB962C8B-B14F-4D97-AF65-F5344CB8AC3E}">
        <p14:creationId xmlns:p14="http://schemas.microsoft.com/office/powerpoint/2010/main" val="3836372672"/>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566928"/>
            <a:ext cx="10515600" cy="5610035"/>
          </a:xfrm>
        </p:spPr>
        <p:txBody>
          <a:bodyPr>
            <a:normAutofit/>
          </a:bodyPr>
          <a:lstStyle/>
          <a:p>
            <a:r>
              <a:rPr lang="en-US" b="1" dirty="0">
                <a:latin typeface="Arial Narrow" panose="020B0606020202030204" pitchFamily="34" charset="0"/>
              </a:rPr>
              <a:t>master() </a:t>
            </a:r>
            <a:r>
              <a:rPr lang="en-US" dirty="0">
                <a:latin typeface="Arial Narrow" panose="020B0606020202030204" pitchFamily="34" charset="0"/>
              </a:rPr>
              <a:t>– If you are running it on the cluster you need to use your master name as an argument to master(). usually, it would be either yarn or </a:t>
            </a:r>
            <a:r>
              <a:rPr lang="en-US" dirty="0" err="1">
                <a:latin typeface="Arial Narrow" panose="020B0606020202030204" pitchFamily="34" charset="0"/>
              </a:rPr>
              <a:t>mesos</a:t>
            </a:r>
            <a:r>
              <a:rPr lang="en-US" dirty="0">
                <a:latin typeface="Arial Narrow" panose="020B0606020202030204" pitchFamily="34" charset="0"/>
              </a:rPr>
              <a:t> depends on your cluster setup.</a:t>
            </a:r>
          </a:p>
          <a:p>
            <a:r>
              <a:rPr lang="en-US" dirty="0" smtClean="0">
                <a:latin typeface="Arial Narrow" panose="020B0606020202030204" pitchFamily="34" charset="0"/>
              </a:rPr>
              <a:t>Use </a:t>
            </a:r>
            <a:r>
              <a:rPr lang="en-US" b="1" dirty="0">
                <a:latin typeface="Arial Narrow" panose="020B0606020202030204" pitchFamily="34" charset="0"/>
              </a:rPr>
              <a:t>local[x] </a:t>
            </a:r>
            <a:r>
              <a:rPr lang="en-US" dirty="0">
                <a:latin typeface="Arial Narrow" panose="020B0606020202030204" pitchFamily="34" charset="0"/>
              </a:rPr>
              <a:t>when running in Standalone mode. x should be an integer value and should be greater than 0; this represents how many partitions it should create when using RDD, </a:t>
            </a:r>
            <a:r>
              <a:rPr lang="en-US" dirty="0" err="1">
                <a:latin typeface="Arial Narrow" panose="020B0606020202030204" pitchFamily="34" charset="0"/>
              </a:rPr>
              <a:t>DataFrame</a:t>
            </a:r>
            <a:r>
              <a:rPr lang="en-US" dirty="0">
                <a:latin typeface="Arial Narrow" panose="020B0606020202030204" pitchFamily="34" charset="0"/>
              </a:rPr>
              <a:t>, and Dataset. Ideally, x value should be the number of CPU cores you have.</a:t>
            </a:r>
          </a:p>
          <a:p>
            <a:r>
              <a:rPr lang="en-US" b="1" dirty="0" err="1">
                <a:latin typeface="Arial Narrow" panose="020B0606020202030204" pitchFamily="34" charset="0"/>
              </a:rPr>
              <a:t>appName</a:t>
            </a:r>
            <a:r>
              <a:rPr lang="en-US" b="1" dirty="0">
                <a:latin typeface="Arial Narrow" panose="020B0606020202030204" pitchFamily="34" charset="0"/>
              </a:rPr>
              <a:t>() </a:t>
            </a:r>
            <a:r>
              <a:rPr lang="en-US" dirty="0">
                <a:latin typeface="Arial Narrow" panose="020B0606020202030204" pitchFamily="34" charset="0"/>
              </a:rPr>
              <a:t>– Used to set your application name.</a:t>
            </a:r>
          </a:p>
          <a:p>
            <a:r>
              <a:rPr lang="en-US" b="1" dirty="0" err="1" smtClean="0">
                <a:latin typeface="Arial Narrow" panose="020B0606020202030204" pitchFamily="34" charset="0"/>
              </a:rPr>
              <a:t>getOrCreate</a:t>
            </a:r>
            <a:r>
              <a:rPr lang="en-US" b="1" dirty="0">
                <a:latin typeface="Arial Narrow" panose="020B0606020202030204" pitchFamily="34" charset="0"/>
              </a:rPr>
              <a:t>() </a:t>
            </a:r>
            <a:r>
              <a:rPr lang="en-US" dirty="0">
                <a:latin typeface="Arial Narrow" panose="020B0606020202030204" pitchFamily="34" charset="0"/>
              </a:rPr>
              <a:t>– This returns a </a:t>
            </a:r>
            <a:r>
              <a:rPr lang="en-US" dirty="0" err="1">
                <a:latin typeface="Arial Narrow" panose="020B0606020202030204" pitchFamily="34" charset="0"/>
              </a:rPr>
              <a:t>SparkSession</a:t>
            </a:r>
            <a:r>
              <a:rPr lang="en-US" dirty="0">
                <a:latin typeface="Arial Narrow" panose="020B0606020202030204" pitchFamily="34" charset="0"/>
              </a:rPr>
              <a:t> object if already exists, and creates a new one if not exist.</a:t>
            </a:r>
            <a:endParaRPr lang="en-IN" dirty="0">
              <a:latin typeface="Arial Narrow" panose="020B0606020202030204" pitchFamily="34" charset="0"/>
            </a:endParaRPr>
          </a:p>
          <a:p>
            <a:endParaRPr lang="en-IN" dirty="0"/>
          </a:p>
        </p:txBody>
      </p:sp>
    </p:spTree>
    <p:extLst>
      <p:ext uri="{BB962C8B-B14F-4D97-AF65-F5344CB8AC3E}">
        <p14:creationId xmlns:p14="http://schemas.microsoft.com/office/powerpoint/2010/main" val="4154451030"/>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smtClean="0">
                <a:latin typeface="Arial Narrow" panose="020B0606020202030204" pitchFamily="34" charset="0"/>
              </a:rPr>
              <a:t>SparkContext</a:t>
            </a:r>
            <a:endParaRPr lang="en-IN" b="1" dirty="0">
              <a:latin typeface="Arial Narrow" panose="020B0606020202030204" pitchFamily="34" charset="0"/>
            </a:endParaRPr>
          </a:p>
        </p:txBody>
      </p:sp>
      <p:sp>
        <p:nvSpPr>
          <p:cNvPr id="3" name="Content Placeholder 2"/>
          <p:cNvSpPr>
            <a:spLocks noGrp="1"/>
          </p:cNvSpPr>
          <p:nvPr>
            <p:ph idx="1"/>
          </p:nvPr>
        </p:nvSpPr>
        <p:spPr/>
        <p:txBody>
          <a:bodyPr/>
          <a:lstStyle/>
          <a:p>
            <a:r>
              <a:rPr lang="en-US" dirty="0">
                <a:latin typeface="Arial Narrow" panose="020B0606020202030204" pitchFamily="34" charset="0"/>
              </a:rPr>
              <a:t>A </a:t>
            </a:r>
            <a:r>
              <a:rPr lang="en-US" dirty="0" err="1">
                <a:latin typeface="Arial Narrow" panose="020B0606020202030204" pitchFamily="34" charset="0"/>
              </a:rPr>
              <a:t>SparkContext</a:t>
            </a:r>
            <a:r>
              <a:rPr lang="en-US" dirty="0">
                <a:latin typeface="Arial Narrow" panose="020B0606020202030204" pitchFamily="34" charset="0"/>
              </a:rPr>
              <a:t> represents the connection to a Spark cluster, and can be used to create RDDs, accumulators and broadcast variables on that cluster</a:t>
            </a:r>
            <a:r>
              <a:rPr lang="en-US" dirty="0" smtClean="0">
                <a:latin typeface="Arial Narrow" panose="020B0606020202030204" pitchFamily="34" charset="0"/>
              </a:rPr>
              <a:t>.</a:t>
            </a:r>
          </a:p>
          <a:p>
            <a:r>
              <a:rPr lang="en-US" dirty="0">
                <a:latin typeface="Arial Narrow" panose="020B0606020202030204" pitchFamily="34" charset="0"/>
              </a:rPr>
              <a:t>Only one </a:t>
            </a:r>
            <a:r>
              <a:rPr lang="en-US" dirty="0" err="1">
                <a:latin typeface="Arial Narrow" panose="020B0606020202030204" pitchFamily="34" charset="0"/>
              </a:rPr>
              <a:t>SparkContext</a:t>
            </a:r>
            <a:r>
              <a:rPr lang="en-US" dirty="0">
                <a:latin typeface="Arial Narrow" panose="020B0606020202030204" pitchFamily="34" charset="0"/>
              </a:rPr>
              <a:t> should be active per JVM. You must stop() the active </a:t>
            </a:r>
            <a:r>
              <a:rPr lang="en-US" dirty="0" err="1">
                <a:latin typeface="Arial Narrow" panose="020B0606020202030204" pitchFamily="34" charset="0"/>
              </a:rPr>
              <a:t>SparkContext</a:t>
            </a:r>
            <a:r>
              <a:rPr lang="en-US" dirty="0">
                <a:latin typeface="Arial Narrow" panose="020B0606020202030204" pitchFamily="34" charset="0"/>
              </a:rPr>
              <a:t> before creating a new one.</a:t>
            </a:r>
            <a:endParaRPr lang="en-IN" dirty="0">
              <a:latin typeface="Arial Narrow" panose="020B0606020202030204" pitchFamily="34" charset="0"/>
            </a:endParaRPr>
          </a:p>
        </p:txBody>
      </p:sp>
      <p:pic>
        <p:nvPicPr>
          <p:cNvPr id="5" name="Picture 4"/>
          <p:cNvPicPr>
            <a:picLocks noChangeAspect="1"/>
          </p:cNvPicPr>
          <p:nvPr/>
        </p:nvPicPr>
        <p:blipFill>
          <a:blip r:embed="rId2"/>
          <a:stretch>
            <a:fillRect/>
          </a:stretch>
        </p:blipFill>
        <p:spPr>
          <a:xfrm>
            <a:off x="532623" y="3821507"/>
            <a:ext cx="11126753" cy="2355456"/>
          </a:xfrm>
          <a:prstGeom prst="rect">
            <a:avLst/>
          </a:prstGeom>
        </p:spPr>
      </p:pic>
    </p:spTree>
    <p:extLst>
      <p:ext uri="{BB962C8B-B14F-4D97-AF65-F5344CB8AC3E}">
        <p14:creationId xmlns:p14="http://schemas.microsoft.com/office/powerpoint/2010/main" val="3311978361"/>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SparkSession</a:t>
            </a:r>
            <a:r>
              <a:rPr lang="en-US" dirty="0" smtClean="0"/>
              <a:t> – Load .csv file</a:t>
            </a:r>
            <a:endParaRPr lang="en-IN" dirty="0"/>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a:blip r:embed="rId2"/>
          <a:stretch>
            <a:fillRect/>
          </a:stretch>
        </p:blipFill>
        <p:spPr>
          <a:xfrm>
            <a:off x="975598" y="1485629"/>
            <a:ext cx="10240804" cy="3886742"/>
          </a:xfrm>
          <a:prstGeom prst="rect">
            <a:avLst/>
          </a:prstGeom>
        </p:spPr>
      </p:pic>
    </p:spTree>
    <p:extLst>
      <p:ext uri="{BB962C8B-B14F-4D97-AF65-F5344CB8AC3E}">
        <p14:creationId xmlns:p14="http://schemas.microsoft.com/office/powerpoint/2010/main" val="302162833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18744" y="252857"/>
            <a:ext cx="10515600" cy="1228471"/>
          </a:xfrm>
        </p:spPr>
        <p:txBody>
          <a:bodyPr>
            <a:normAutofit lnSpcReduction="10000"/>
          </a:bodyPr>
          <a:lstStyle/>
          <a:p>
            <a:pPr marL="0" indent="0" algn="just">
              <a:buNone/>
            </a:pPr>
            <a:r>
              <a:rPr lang="en-US" dirty="0">
                <a:latin typeface="Arial Narrow" panose="020B0606020202030204" pitchFamily="34" charset="0"/>
              </a:rPr>
              <a:t>Data containing a defined data type, format, and structure (that </a:t>
            </a:r>
            <a:r>
              <a:rPr lang="en-US" dirty="0" smtClean="0">
                <a:latin typeface="Arial Narrow" panose="020B0606020202030204" pitchFamily="34" charset="0"/>
              </a:rPr>
              <a:t>is, transaction </a:t>
            </a:r>
            <a:r>
              <a:rPr lang="en-US" dirty="0">
                <a:latin typeface="Arial Narrow" panose="020B0606020202030204" pitchFamily="34" charset="0"/>
              </a:rPr>
              <a:t>data, online analytical processing [OLAP] data cubes, </a:t>
            </a:r>
            <a:r>
              <a:rPr lang="en-US" dirty="0" smtClean="0">
                <a:latin typeface="Arial Narrow" panose="020B0606020202030204" pitchFamily="34" charset="0"/>
              </a:rPr>
              <a:t>traditional RDBMS</a:t>
            </a:r>
            <a:r>
              <a:rPr lang="en-US" dirty="0">
                <a:latin typeface="Arial Narrow" panose="020B0606020202030204" pitchFamily="34" charset="0"/>
              </a:rPr>
              <a:t>, CSV files, and even simple spreadsheets).</a:t>
            </a:r>
            <a:endParaRPr lang="en-IN" dirty="0">
              <a:latin typeface="Arial Narrow" panose="020B0606020202030204" pitchFamily="34" charset="0"/>
            </a:endParaRPr>
          </a:p>
        </p:txBody>
      </p:sp>
      <p:pic>
        <p:nvPicPr>
          <p:cNvPr id="4" name="Picture 3"/>
          <p:cNvPicPr>
            <a:picLocks noChangeAspect="1"/>
          </p:cNvPicPr>
          <p:nvPr/>
        </p:nvPicPr>
        <p:blipFill>
          <a:blip r:embed="rId2"/>
          <a:stretch>
            <a:fillRect/>
          </a:stretch>
        </p:blipFill>
        <p:spPr>
          <a:xfrm>
            <a:off x="2828469" y="1785708"/>
            <a:ext cx="6535062" cy="3286584"/>
          </a:xfrm>
          <a:prstGeom prst="rect">
            <a:avLst/>
          </a:prstGeom>
        </p:spPr>
      </p:pic>
    </p:spTree>
    <p:extLst>
      <p:ext uri="{BB962C8B-B14F-4D97-AF65-F5344CB8AC3E}">
        <p14:creationId xmlns:p14="http://schemas.microsoft.com/office/powerpoint/2010/main" val="1110270644"/>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a:blip r:embed="rId2"/>
          <a:stretch>
            <a:fillRect/>
          </a:stretch>
        </p:blipFill>
        <p:spPr>
          <a:xfrm>
            <a:off x="708860" y="1709497"/>
            <a:ext cx="10774279" cy="3439005"/>
          </a:xfrm>
          <a:prstGeom prst="rect">
            <a:avLst/>
          </a:prstGeom>
        </p:spPr>
      </p:pic>
    </p:spTree>
    <p:extLst>
      <p:ext uri="{BB962C8B-B14F-4D97-AF65-F5344CB8AC3E}">
        <p14:creationId xmlns:p14="http://schemas.microsoft.com/office/powerpoint/2010/main" val="994674442"/>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a:blip r:embed="rId2"/>
          <a:stretch>
            <a:fillRect/>
          </a:stretch>
        </p:blipFill>
        <p:spPr>
          <a:xfrm>
            <a:off x="1518598" y="2371577"/>
            <a:ext cx="9154803" cy="2114845"/>
          </a:xfrm>
          <a:prstGeom prst="rect">
            <a:avLst/>
          </a:prstGeom>
        </p:spPr>
      </p:pic>
    </p:spTree>
    <p:extLst>
      <p:ext uri="{BB962C8B-B14F-4D97-AF65-F5344CB8AC3E}">
        <p14:creationId xmlns:p14="http://schemas.microsoft.com/office/powerpoint/2010/main" val="2632037241"/>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a:blip r:embed="rId3"/>
          <a:stretch>
            <a:fillRect/>
          </a:stretch>
        </p:blipFill>
        <p:spPr>
          <a:xfrm>
            <a:off x="756492" y="1933366"/>
            <a:ext cx="10679015" cy="2991267"/>
          </a:xfrm>
          <a:prstGeom prst="rect">
            <a:avLst/>
          </a:prstGeom>
        </p:spPr>
      </p:pic>
    </p:spTree>
    <p:extLst>
      <p:ext uri="{BB962C8B-B14F-4D97-AF65-F5344CB8AC3E}">
        <p14:creationId xmlns:p14="http://schemas.microsoft.com/office/powerpoint/2010/main" val="167094480"/>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86840" y="3274579"/>
            <a:ext cx="10515600" cy="1325563"/>
          </a:xfrm>
        </p:spPr>
        <p:txBody>
          <a:bodyPr>
            <a:normAutofit fontScale="90000"/>
          </a:bodyPr>
          <a:lstStyle/>
          <a:p>
            <a:pPr lvl="0"/>
            <a:r>
              <a:rPr lang="en-US" b="1" dirty="0" smtClean="0">
                <a:latin typeface="Arial Narrow" panose="020B0606020202030204" pitchFamily="34" charset="0"/>
              </a:rPr>
              <a:t>1.4 </a:t>
            </a:r>
            <a:r>
              <a:rPr lang="en-US" b="1" dirty="0">
                <a:latin typeface="Arial Narrow" panose="020B0606020202030204" pitchFamily="34" charset="0"/>
              </a:rPr>
              <a:t>Spark - Resilient Distributed Dataset (RDDs)</a:t>
            </a:r>
            <a:r>
              <a:rPr lang="en-IN" b="1" dirty="0">
                <a:latin typeface="Arial Narrow" panose="020B0606020202030204" pitchFamily="34" charset="0"/>
              </a:rPr>
              <a:t/>
            </a:r>
            <a:br>
              <a:rPr lang="en-IN" b="1" dirty="0">
                <a:latin typeface="Arial Narrow" panose="020B0606020202030204" pitchFamily="34" charset="0"/>
              </a:rPr>
            </a:br>
            <a:r>
              <a:rPr lang="en-US" b="1" dirty="0">
                <a:latin typeface="Arial Narrow" panose="020B0606020202030204" pitchFamily="34" charset="0"/>
              </a:rPr>
              <a:t> </a:t>
            </a:r>
            <a:r>
              <a:rPr lang="en-IN" b="1" dirty="0">
                <a:latin typeface="Arial Narrow" panose="020B0606020202030204" pitchFamily="34" charset="0"/>
              </a:rPr>
              <a:t/>
            </a:r>
            <a:br>
              <a:rPr lang="en-IN" b="1" dirty="0">
                <a:latin typeface="Arial Narrow" panose="020B0606020202030204" pitchFamily="34" charset="0"/>
              </a:rPr>
            </a:br>
            <a:endParaRPr lang="en-IN" b="1" dirty="0">
              <a:latin typeface="Arial Narrow" panose="020B0606020202030204" pitchFamily="34" charset="0"/>
            </a:endParaRPr>
          </a:p>
        </p:txBody>
      </p:sp>
    </p:spTree>
    <p:extLst>
      <p:ext uri="{BB962C8B-B14F-4D97-AF65-F5344CB8AC3E}">
        <p14:creationId xmlns:p14="http://schemas.microsoft.com/office/powerpoint/2010/main" val="851946130"/>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4152" y="877824"/>
            <a:ext cx="10515600" cy="5652655"/>
          </a:xfrm>
        </p:spPr>
        <p:txBody>
          <a:bodyPr>
            <a:normAutofit fontScale="85000" lnSpcReduction="10000"/>
          </a:bodyPr>
          <a:lstStyle/>
          <a:p>
            <a:pPr algn="just"/>
            <a:r>
              <a:rPr lang="en-US" sz="4600" b="1" dirty="0">
                <a:latin typeface="Arial Narrow" panose="020B0606020202030204" pitchFamily="34" charset="0"/>
              </a:rPr>
              <a:t>What is RDD?</a:t>
            </a:r>
          </a:p>
          <a:p>
            <a:pPr algn="just"/>
            <a:r>
              <a:rPr lang="en-US" sz="4600" dirty="0">
                <a:latin typeface="Arial Narrow" panose="020B0606020202030204" pitchFamily="34" charset="0"/>
              </a:rPr>
              <a:t>The </a:t>
            </a:r>
            <a:r>
              <a:rPr lang="en-US" sz="4600" b="1" dirty="0">
                <a:latin typeface="Arial Narrow" panose="020B0606020202030204" pitchFamily="34" charset="0"/>
              </a:rPr>
              <a:t>RDD (Resilient Distributed Dataset) </a:t>
            </a:r>
            <a:r>
              <a:rPr lang="en-US" sz="4600" dirty="0">
                <a:latin typeface="Arial Narrow" panose="020B0606020202030204" pitchFamily="34" charset="0"/>
              </a:rPr>
              <a:t>is the Spark's core abstraction. </a:t>
            </a:r>
            <a:endParaRPr lang="en-US" sz="4600" dirty="0" smtClean="0">
              <a:latin typeface="Arial Narrow" panose="020B0606020202030204" pitchFamily="34" charset="0"/>
            </a:endParaRPr>
          </a:p>
          <a:p>
            <a:pPr algn="just"/>
            <a:r>
              <a:rPr lang="en-US" sz="4600" dirty="0" smtClean="0">
                <a:latin typeface="Arial Narrow" panose="020B0606020202030204" pitchFamily="34" charset="0"/>
              </a:rPr>
              <a:t>It </a:t>
            </a:r>
            <a:r>
              <a:rPr lang="en-US" sz="4600" dirty="0">
                <a:latin typeface="Arial Narrow" panose="020B0606020202030204" pitchFamily="34" charset="0"/>
              </a:rPr>
              <a:t>is a </a:t>
            </a:r>
            <a:r>
              <a:rPr lang="en-US" sz="4600" b="1" dirty="0">
                <a:latin typeface="Arial Narrow" panose="020B0606020202030204" pitchFamily="34" charset="0"/>
              </a:rPr>
              <a:t>collection of elements</a:t>
            </a:r>
            <a:r>
              <a:rPr lang="en-US" sz="4600" dirty="0">
                <a:latin typeface="Arial Narrow" panose="020B0606020202030204" pitchFamily="34" charset="0"/>
              </a:rPr>
              <a:t>, </a:t>
            </a:r>
            <a:r>
              <a:rPr lang="en-US" sz="4600" b="1" dirty="0">
                <a:latin typeface="Arial Narrow" panose="020B0606020202030204" pitchFamily="34" charset="0"/>
              </a:rPr>
              <a:t>partitioned across the nodes of the cluster</a:t>
            </a:r>
            <a:r>
              <a:rPr lang="en-US" sz="4600" dirty="0">
                <a:latin typeface="Arial Narrow" panose="020B0606020202030204" pitchFamily="34" charset="0"/>
              </a:rPr>
              <a:t> so that we can execute various </a:t>
            </a:r>
            <a:r>
              <a:rPr lang="en-US" sz="4600" b="1" dirty="0">
                <a:latin typeface="Arial Narrow" panose="020B0606020202030204" pitchFamily="34" charset="0"/>
              </a:rPr>
              <a:t>parallel operations </a:t>
            </a:r>
            <a:r>
              <a:rPr lang="en-US" sz="4600" dirty="0">
                <a:latin typeface="Arial Narrow" panose="020B0606020202030204" pitchFamily="34" charset="0"/>
              </a:rPr>
              <a:t>on it</a:t>
            </a:r>
            <a:r>
              <a:rPr lang="en-US" sz="4600" dirty="0" smtClean="0">
                <a:latin typeface="Arial Narrow" panose="020B0606020202030204" pitchFamily="34" charset="0"/>
              </a:rPr>
              <a:t>.</a:t>
            </a:r>
          </a:p>
          <a:p>
            <a:pPr algn="just"/>
            <a:r>
              <a:rPr lang="en-US" sz="4600" b="1" dirty="0">
                <a:latin typeface="Arial Narrow" panose="020B0606020202030204" pitchFamily="34" charset="0"/>
              </a:rPr>
              <a:t>Parallelizing</a:t>
            </a:r>
            <a:r>
              <a:rPr lang="en-US" sz="4600" dirty="0">
                <a:latin typeface="Arial Narrow" panose="020B0606020202030204" pitchFamily="34" charset="0"/>
              </a:rPr>
              <a:t> an existing data in the driver program</a:t>
            </a:r>
          </a:p>
          <a:p>
            <a:pPr algn="just"/>
            <a:r>
              <a:rPr lang="en-US" sz="4600" dirty="0">
                <a:latin typeface="Arial Narrow" panose="020B0606020202030204" pitchFamily="34" charset="0"/>
              </a:rPr>
              <a:t>Referencing a dataset in an </a:t>
            </a:r>
            <a:r>
              <a:rPr lang="en-US" sz="4600" b="1" dirty="0">
                <a:latin typeface="Arial Narrow" panose="020B0606020202030204" pitchFamily="34" charset="0"/>
              </a:rPr>
              <a:t>external storage system, such as a shared </a:t>
            </a:r>
            <a:r>
              <a:rPr lang="en-US" sz="4600" b="1" dirty="0" err="1">
                <a:latin typeface="Arial Narrow" panose="020B0606020202030204" pitchFamily="34" charset="0"/>
              </a:rPr>
              <a:t>filesystem</a:t>
            </a:r>
            <a:r>
              <a:rPr lang="en-US" sz="4600" b="1" dirty="0">
                <a:latin typeface="Arial Narrow" panose="020B0606020202030204" pitchFamily="34" charset="0"/>
              </a:rPr>
              <a:t>, HDFS, </a:t>
            </a:r>
            <a:r>
              <a:rPr lang="en-US" sz="4600" b="1" dirty="0" err="1">
                <a:latin typeface="Arial Narrow" panose="020B0606020202030204" pitchFamily="34" charset="0"/>
              </a:rPr>
              <a:t>HBase</a:t>
            </a:r>
            <a:r>
              <a:rPr lang="en-US" sz="4600" b="1" dirty="0">
                <a:latin typeface="Arial Narrow" panose="020B0606020202030204" pitchFamily="34" charset="0"/>
              </a:rPr>
              <a:t>, or any data source offering a Hadoop </a:t>
            </a:r>
            <a:r>
              <a:rPr lang="en-US" sz="4600" b="1" dirty="0" err="1">
                <a:latin typeface="Arial Narrow" panose="020B0606020202030204" pitchFamily="34" charset="0"/>
              </a:rPr>
              <a:t>InputFormat</a:t>
            </a:r>
            <a:r>
              <a:rPr lang="en-US" sz="4600" b="1" dirty="0">
                <a:latin typeface="Arial Narrow" panose="020B0606020202030204" pitchFamily="34" charset="0"/>
              </a:rPr>
              <a:t>.</a:t>
            </a:r>
          </a:p>
          <a:p>
            <a:pPr algn="just"/>
            <a:endParaRPr lang="en-US" dirty="0">
              <a:latin typeface="Arial Narrow" panose="020B0606020202030204" pitchFamily="34" charset="0"/>
            </a:endParaRPr>
          </a:p>
          <a:p>
            <a:endParaRPr lang="en-IN" dirty="0"/>
          </a:p>
        </p:txBody>
      </p:sp>
    </p:spTree>
    <p:extLst>
      <p:ext uri="{BB962C8B-B14F-4D97-AF65-F5344CB8AC3E}">
        <p14:creationId xmlns:p14="http://schemas.microsoft.com/office/powerpoint/2010/main" val="1204051886"/>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rotWithShape="1">
          <a:blip r:embed="rId2"/>
          <a:srcRect t="64631"/>
          <a:stretch/>
        </p:blipFill>
        <p:spPr>
          <a:xfrm>
            <a:off x="-201168" y="1690688"/>
            <a:ext cx="12088912" cy="2542032"/>
          </a:xfrm>
          <a:prstGeom prst="rect">
            <a:avLst/>
          </a:prstGeom>
        </p:spPr>
      </p:pic>
    </p:spTree>
    <p:extLst>
      <p:ext uri="{BB962C8B-B14F-4D97-AF65-F5344CB8AC3E}">
        <p14:creationId xmlns:p14="http://schemas.microsoft.com/office/powerpoint/2010/main" val="299806851"/>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pPr algn="just"/>
            <a:r>
              <a:rPr lang="en-US" dirty="0" smtClean="0">
                <a:latin typeface="Arial Narrow" panose="020B0606020202030204" pitchFamily="34" charset="0"/>
              </a:rPr>
              <a:t>Since </a:t>
            </a:r>
            <a:r>
              <a:rPr lang="en-US" dirty="0">
                <a:latin typeface="Arial Narrow" panose="020B0606020202030204" pitchFamily="34" charset="0"/>
              </a:rPr>
              <a:t>RDDs are </a:t>
            </a:r>
            <a:r>
              <a:rPr lang="en-US" b="1" dirty="0">
                <a:latin typeface="Arial Narrow" panose="020B0606020202030204" pitchFamily="34" charset="0"/>
              </a:rPr>
              <a:t>immutable elements</a:t>
            </a:r>
            <a:r>
              <a:rPr lang="en-US" dirty="0">
                <a:latin typeface="Arial Narrow" panose="020B0606020202030204" pitchFamily="34" charset="0"/>
              </a:rPr>
              <a:t>, you cannot alter them after creation</a:t>
            </a:r>
            <a:r>
              <a:rPr lang="en-US" dirty="0" smtClean="0">
                <a:latin typeface="Arial Narrow" panose="020B0606020202030204" pitchFamily="34" charset="0"/>
              </a:rPr>
              <a:t>.</a:t>
            </a:r>
          </a:p>
          <a:p>
            <a:pPr algn="just"/>
            <a:r>
              <a:rPr lang="en-US" dirty="0" smtClean="0">
                <a:latin typeface="Arial Narrow" panose="020B0606020202030204" pitchFamily="34" charset="0"/>
              </a:rPr>
              <a:t> </a:t>
            </a:r>
            <a:r>
              <a:rPr lang="en-US" dirty="0">
                <a:latin typeface="Arial Narrow" panose="020B0606020202030204" pitchFamily="34" charset="0"/>
              </a:rPr>
              <a:t>Because RDDs are </a:t>
            </a:r>
            <a:r>
              <a:rPr lang="en-US" b="1" dirty="0">
                <a:latin typeface="Arial Narrow" panose="020B0606020202030204" pitchFamily="34" charset="0"/>
              </a:rPr>
              <a:t>fault-tolerant, they will immediately recover from any failure. </a:t>
            </a:r>
            <a:endParaRPr lang="en-US" b="1" dirty="0" smtClean="0">
              <a:latin typeface="Arial Narrow" panose="020B0606020202030204" pitchFamily="34" charset="0"/>
            </a:endParaRPr>
          </a:p>
          <a:p>
            <a:pPr algn="just"/>
            <a:r>
              <a:rPr lang="en-US" dirty="0" smtClean="0">
                <a:latin typeface="Arial Narrow" panose="020B0606020202030204" pitchFamily="34" charset="0"/>
              </a:rPr>
              <a:t>These </a:t>
            </a:r>
            <a:r>
              <a:rPr lang="en-US" dirty="0">
                <a:latin typeface="Arial Narrow" panose="020B0606020202030204" pitchFamily="34" charset="0"/>
              </a:rPr>
              <a:t>RDDs allow you to do various operations to complete a certain goal.</a:t>
            </a:r>
            <a:endParaRPr lang="en-IN" dirty="0">
              <a:latin typeface="Arial Narrow" panose="020B0606020202030204" pitchFamily="34" charset="0"/>
            </a:endParaRPr>
          </a:p>
        </p:txBody>
      </p:sp>
    </p:spTree>
    <p:extLst>
      <p:ext uri="{BB962C8B-B14F-4D97-AF65-F5344CB8AC3E}">
        <p14:creationId xmlns:p14="http://schemas.microsoft.com/office/powerpoint/2010/main" val="250730253"/>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Arial Narrow" panose="020B0606020202030204" pitchFamily="34" charset="0"/>
              </a:rPr>
              <a:t>Features</a:t>
            </a:r>
            <a:endParaRPr lang="en-IN" b="1" dirty="0">
              <a:latin typeface="Arial Narrow" panose="020B0606020202030204" pitchFamily="34" charset="0"/>
            </a:endParaRPr>
          </a:p>
        </p:txBody>
      </p:sp>
      <p:sp>
        <p:nvSpPr>
          <p:cNvPr id="3" name="Content Placeholder 2"/>
          <p:cNvSpPr>
            <a:spLocks noGrp="1"/>
          </p:cNvSpPr>
          <p:nvPr>
            <p:ph idx="1"/>
          </p:nvPr>
        </p:nvSpPr>
        <p:spPr>
          <a:xfrm>
            <a:off x="838200" y="1825625"/>
            <a:ext cx="11049000" cy="4351338"/>
          </a:xfrm>
        </p:spPr>
        <p:txBody>
          <a:bodyPr>
            <a:normAutofit/>
          </a:bodyPr>
          <a:lstStyle/>
          <a:p>
            <a:r>
              <a:rPr lang="en-US" sz="3200" dirty="0">
                <a:latin typeface="Arial Narrow" panose="020B0606020202030204" pitchFamily="34" charset="0"/>
              </a:rPr>
              <a:t>RDDs enable efficient </a:t>
            </a:r>
            <a:r>
              <a:rPr lang="en-US" sz="3200" b="1" dirty="0">
                <a:latin typeface="Arial Narrow" panose="020B0606020202030204" pitchFamily="34" charset="0"/>
              </a:rPr>
              <a:t>reuse of intermediate data</a:t>
            </a:r>
            <a:r>
              <a:rPr lang="en-US" sz="3200" dirty="0">
                <a:latin typeface="Arial Narrow" panose="020B0606020202030204" pitchFamily="34" charset="0"/>
              </a:rPr>
              <a:t>.</a:t>
            </a:r>
          </a:p>
          <a:p>
            <a:r>
              <a:rPr lang="en-US" sz="3200" dirty="0" smtClean="0">
                <a:latin typeface="Arial Narrow" panose="020B0606020202030204" pitchFamily="34" charset="0"/>
              </a:rPr>
              <a:t>RDDs </a:t>
            </a:r>
            <a:r>
              <a:rPr lang="en-US" sz="3200" dirty="0">
                <a:latin typeface="Arial Narrow" panose="020B0606020202030204" pitchFamily="34" charset="0"/>
              </a:rPr>
              <a:t>are </a:t>
            </a:r>
            <a:r>
              <a:rPr lang="en-US" sz="3200" b="1" dirty="0">
                <a:latin typeface="Arial Narrow" panose="020B0606020202030204" pitchFamily="34" charset="0"/>
              </a:rPr>
              <a:t>fault tolerance </a:t>
            </a:r>
            <a:r>
              <a:rPr lang="en-US" sz="3200" dirty="0">
                <a:latin typeface="Arial Narrow" panose="020B0606020202030204" pitchFamily="34" charset="0"/>
              </a:rPr>
              <a:t>because of the </a:t>
            </a:r>
            <a:r>
              <a:rPr lang="en-US" sz="3200" b="1" dirty="0">
                <a:latin typeface="Arial Narrow" panose="020B0606020202030204" pitchFamily="34" charset="0"/>
              </a:rPr>
              <a:t>Spark distributed architecture.</a:t>
            </a:r>
          </a:p>
          <a:p>
            <a:r>
              <a:rPr lang="en-US" sz="3200" dirty="0" smtClean="0">
                <a:latin typeface="Arial Narrow" panose="020B0606020202030204" pitchFamily="34" charset="0"/>
              </a:rPr>
              <a:t>RDDs </a:t>
            </a:r>
            <a:r>
              <a:rPr lang="en-US" sz="3200" dirty="0">
                <a:latin typeface="Arial Narrow" panose="020B0606020202030204" pitchFamily="34" charset="0"/>
              </a:rPr>
              <a:t>are </a:t>
            </a:r>
            <a:r>
              <a:rPr lang="en-US" sz="3200" b="1" dirty="0">
                <a:latin typeface="Arial Narrow" panose="020B0606020202030204" pitchFamily="34" charset="0"/>
              </a:rPr>
              <a:t>parallel data structures and data chucks </a:t>
            </a:r>
            <a:r>
              <a:rPr lang="en-US" sz="3200" dirty="0">
                <a:latin typeface="Arial Narrow" panose="020B0606020202030204" pitchFamily="34" charset="0"/>
              </a:rPr>
              <a:t>are stored on </a:t>
            </a:r>
            <a:r>
              <a:rPr lang="en-US" sz="3200" b="1" dirty="0">
                <a:latin typeface="Arial Narrow" panose="020B0606020202030204" pitchFamily="34" charset="0"/>
              </a:rPr>
              <a:t>multiple machines</a:t>
            </a:r>
            <a:r>
              <a:rPr lang="en-US" sz="3200" dirty="0" smtClean="0">
                <a:latin typeface="Arial Narrow" panose="020B0606020202030204" pitchFamily="34" charset="0"/>
              </a:rPr>
              <a:t>.</a:t>
            </a:r>
          </a:p>
          <a:p>
            <a:r>
              <a:rPr lang="en-US" sz="3200" dirty="0" smtClean="0">
                <a:latin typeface="Arial Narrow" panose="020B0606020202030204" pitchFamily="34" charset="0"/>
              </a:rPr>
              <a:t>RDDs </a:t>
            </a:r>
            <a:r>
              <a:rPr lang="en-US" sz="3200" dirty="0">
                <a:latin typeface="Arial Narrow" panose="020B0606020202030204" pitchFamily="34" charset="0"/>
              </a:rPr>
              <a:t>allow </a:t>
            </a:r>
            <a:r>
              <a:rPr lang="en-US" sz="3200" b="1" dirty="0">
                <a:latin typeface="Arial Narrow" panose="020B0606020202030204" pitchFamily="34" charset="0"/>
              </a:rPr>
              <a:t>user-specified data partitioning</a:t>
            </a:r>
            <a:r>
              <a:rPr lang="en-US" sz="3200" dirty="0">
                <a:latin typeface="Arial Narrow" panose="020B0606020202030204" pitchFamily="34" charset="0"/>
              </a:rPr>
              <a:t>.</a:t>
            </a:r>
          </a:p>
          <a:p>
            <a:r>
              <a:rPr lang="en-US" sz="3200" dirty="0" smtClean="0">
                <a:latin typeface="Arial Narrow" panose="020B0606020202030204" pitchFamily="34" charset="0"/>
              </a:rPr>
              <a:t>RDDs </a:t>
            </a:r>
            <a:r>
              <a:rPr lang="en-US" sz="3200" dirty="0">
                <a:latin typeface="Arial Narrow" panose="020B0606020202030204" pitchFamily="34" charset="0"/>
              </a:rPr>
              <a:t>allow </a:t>
            </a:r>
            <a:r>
              <a:rPr lang="en-US" sz="3200" b="1" dirty="0">
                <a:latin typeface="Arial Narrow" panose="020B0606020202030204" pitchFamily="34" charset="0"/>
              </a:rPr>
              <a:t>users to cache intermediate results </a:t>
            </a:r>
            <a:r>
              <a:rPr lang="en-US" sz="3200" dirty="0">
                <a:latin typeface="Arial Narrow" panose="020B0606020202030204" pitchFamily="34" charset="0"/>
              </a:rPr>
              <a:t>in memory so that they can be reused </a:t>
            </a:r>
            <a:r>
              <a:rPr lang="en-US" sz="3200" dirty="0" smtClean="0">
                <a:latin typeface="Arial Narrow" panose="020B0606020202030204" pitchFamily="34" charset="0"/>
              </a:rPr>
              <a:t>if </a:t>
            </a:r>
            <a:r>
              <a:rPr lang="en-IN" sz="3200" dirty="0" smtClean="0">
                <a:latin typeface="Arial Narrow" panose="020B0606020202030204" pitchFamily="34" charset="0"/>
              </a:rPr>
              <a:t>needed</a:t>
            </a:r>
            <a:r>
              <a:rPr lang="en-IN" sz="3200" dirty="0">
                <a:latin typeface="Arial Narrow" panose="020B0606020202030204" pitchFamily="34" charset="0"/>
              </a:rPr>
              <a:t>.</a:t>
            </a:r>
          </a:p>
        </p:txBody>
      </p:sp>
    </p:spTree>
    <p:extLst>
      <p:ext uri="{BB962C8B-B14F-4D97-AF65-F5344CB8AC3E}">
        <p14:creationId xmlns:p14="http://schemas.microsoft.com/office/powerpoint/2010/main" val="3198330945"/>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29184"/>
            <a:ext cx="10515600" cy="5847779"/>
          </a:xfrm>
        </p:spPr>
        <p:txBody>
          <a:bodyPr>
            <a:normAutofit/>
          </a:bodyPr>
          <a:lstStyle/>
          <a:p>
            <a:pPr algn="just"/>
            <a:r>
              <a:rPr lang="en-US" dirty="0">
                <a:latin typeface="Arial Narrow" panose="020B0606020202030204" pitchFamily="34" charset="0"/>
              </a:rPr>
              <a:t>On Spark RDDs we can run two types of data processing operations </a:t>
            </a:r>
            <a:endParaRPr lang="en-US" dirty="0" smtClean="0">
              <a:latin typeface="Arial Narrow" panose="020B0606020202030204" pitchFamily="34" charset="0"/>
            </a:endParaRPr>
          </a:p>
          <a:p>
            <a:pPr marL="514350" indent="-514350" algn="just">
              <a:buAutoNum type="arabicPeriod"/>
            </a:pPr>
            <a:r>
              <a:rPr lang="en-US" b="1" dirty="0" smtClean="0">
                <a:latin typeface="Arial Narrow" panose="020B0606020202030204" pitchFamily="34" charset="0"/>
              </a:rPr>
              <a:t>Transformation </a:t>
            </a:r>
            <a:r>
              <a:rPr lang="en-US" b="1" dirty="0">
                <a:latin typeface="Arial Narrow" panose="020B0606020202030204" pitchFamily="34" charset="0"/>
              </a:rPr>
              <a:t>operation </a:t>
            </a:r>
            <a:r>
              <a:rPr lang="en-US" dirty="0">
                <a:latin typeface="Arial Narrow" panose="020B0606020202030204" pitchFamily="34" charset="0"/>
              </a:rPr>
              <a:t>and 2. </a:t>
            </a:r>
            <a:r>
              <a:rPr lang="en-US" b="1" dirty="0" smtClean="0">
                <a:latin typeface="Arial Narrow" panose="020B0606020202030204" pitchFamily="34" charset="0"/>
              </a:rPr>
              <a:t>Action operation</a:t>
            </a:r>
            <a:r>
              <a:rPr lang="en-US" dirty="0">
                <a:latin typeface="Arial Narrow" panose="020B0606020202030204" pitchFamily="34" charset="0"/>
              </a:rPr>
              <a:t>. </a:t>
            </a:r>
          </a:p>
          <a:p>
            <a:pPr algn="just"/>
            <a:r>
              <a:rPr lang="en-US" dirty="0" smtClean="0">
                <a:latin typeface="Arial Narrow" panose="020B0606020202030204" pitchFamily="34" charset="0"/>
              </a:rPr>
              <a:t>A </a:t>
            </a:r>
            <a:r>
              <a:rPr lang="en-US" b="1" dirty="0">
                <a:latin typeface="Arial Narrow" panose="020B0606020202030204" pitchFamily="34" charset="0"/>
              </a:rPr>
              <a:t>Transformation </a:t>
            </a:r>
            <a:r>
              <a:rPr lang="en-US" dirty="0">
                <a:latin typeface="Arial Narrow" panose="020B0606020202030204" pitchFamily="34" charset="0"/>
              </a:rPr>
              <a:t>operation transforms </a:t>
            </a:r>
            <a:r>
              <a:rPr lang="en-US" b="1" dirty="0">
                <a:latin typeface="Arial Narrow" panose="020B0606020202030204" pitchFamily="34" charset="0"/>
              </a:rPr>
              <a:t>an RDD into another RDD by applying a function into rows </a:t>
            </a:r>
            <a:r>
              <a:rPr lang="en-US" b="1" dirty="0" smtClean="0">
                <a:latin typeface="Arial Narrow" panose="020B0606020202030204" pitchFamily="34" charset="0"/>
              </a:rPr>
              <a:t>of it</a:t>
            </a:r>
            <a:r>
              <a:rPr lang="en-US" b="1" dirty="0">
                <a:latin typeface="Arial Narrow" panose="020B0606020202030204" pitchFamily="34" charset="0"/>
              </a:rPr>
              <a:t>. </a:t>
            </a:r>
            <a:endParaRPr lang="en-US" b="1" dirty="0" smtClean="0">
              <a:latin typeface="Arial Narrow" panose="020B0606020202030204" pitchFamily="34" charset="0"/>
            </a:endParaRPr>
          </a:p>
          <a:p>
            <a:pPr algn="just"/>
            <a:r>
              <a:rPr lang="en-US" dirty="0" smtClean="0">
                <a:latin typeface="Arial Narrow" panose="020B0606020202030204" pitchFamily="34" charset="0"/>
              </a:rPr>
              <a:t>A </a:t>
            </a:r>
            <a:r>
              <a:rPr lang="en-US" b="1" dirty="0">
                <a:latin typeface="Arial Narrow" panose="020B0606020202030204" pitchFamily="34" charset="0"/>
              </a:rPr>
              <a:t>data processing pipeline </a:t>
            </a:r>
            <a:r>
              <a:rPr lang="en-US" dirty="0">
                <a:latin typeface="Arial Narrow" panose="020B0606020202030204" pitchFamily="34" charset="0"/>
              </a:rPr>
              <a:t>is built by combining a lot of </a:t>
            </a:r>
            <a:r>
              <a:rPr lang="en-US" b="1" dirty="0">
                <a:latin typeface="Arial Narrow" panose="020B0606020202030204" pitchFamily="34" charset="0"/>
              </a:rPr>
              <a:t>different transformation operations with each other </a:t>
            </a:r>
            <a:r>
              <a:rPr lang="en-US" b="1" dirty="0" smtClean="0">
                <a:latin typeface="Arial Narrow" panose="020B0606020202030204" pitchFamily="34" charset="0"/>
              </a:rPr>
              <a:t>to process </a:t>
            </a:r>
            <a:r>
              <a:rPr lang="en-US" b="1" dirty="0">
                <a:latin typeface="Arial Narrow" panose="020B0606020202030204" pitchFamily="34" charset="0"/>
              </a:rPr>
              <a:t>the data set. </a:t>
            </a:r>
            <a:endParaRPr lang="en-US" b="1" dirty="0" smtClean="0">
              <a:latin typeface="Arial Narrow" panose="020B0606020202030204" pitchFamily="34" charset="0"/>
            </a:endParaRPr>
          </a:p>
          <a:p>
            <a:pPr algn="just"/>
            <a:r>
              <a:rPr lang="en-US" dirty="0" smtClean="0">
                <a:latin typeface="Arial Narrow" panose="020B0606020202030204" pitchFamily="34" charset="0"/>
              </a:rPr>
              <a:t>An </a:t>
            </a:r>
            <a:r>
              <a:rPr lang="en-US" b="1" dirty="0">
                <a:latin typeface="Arial Narrow" panose="020B0606020202030204" pitchFamily="34" charset="0"/>
              </a:rPr>
              <a:t>Action operation </a:t>
            </a:r>
            <a:r>
              <a:rPr lang="en-US" dirty="0">
                <a:latin typeface="Arial Narrow" panose="020B0606020202030204" pitchFamily="34" charset="0"/>
              </a:rPr>
              <a:t>converts an </a:t>
            </a:r>
            <a:r>
              <a:rPr lang="en-US" b="1" dirty="0">
                <a:latin typeface="Arial Narrow" panose="020B0606020202030204" pitchFamily="34" charset="0"/>
              </a:rPr>
              <a:t>RDD back into not-parallelized value </a:t>
            </a:r>
            <a:r>
              <a:rPr lang="en-US" dirty="0">
                <a:latin typeface="Arial Narrow" panose="020B0606020202030204" pitchFamily="34" charset="0"/>
              </a:rPr>
              <a:t>and pulls the </a:t>
            </a:r>
            <a:r>
              <a:rPr lang="en-US" dirty="0" smtClean="0">
                <a:latin typeface="Arial Narrow" panose="020B0606020202030204" pitchFamily="34" charset="0"/>
              </a:rPr>
              <a:t>data from </a:t>
            </a:r>
            <a:r>
              <a:rPr lang="en-US" dirty="0">
                <a:latin typeface="Arial Narrow" panose="020B0606020202030204" pitchFamily="34" charset="0"/>
              </a:rPr>
              <a:t>the distributed cloud into a single machine. </a:t>
            </a:r>
            <a:endParaRPr lang="en-US" dirty="0" smtClean="0">
              <a:latin typeface="Arial Narrow" panose="020B0606020202030204" pitchFamily="34" charset="0"/>
            </a:endParaRPr>
          </a:p>
          <a:p>
            <a:pPr algn="just"/>
            <a:r>
              <a:rPr lang="en-US" dirty="0" smtClean="0">
                <a:latin typeface="Arial Narrow" panose="020B0606020202030204" pitchFamily="34" charset="0"/>
              </a:rPr>
              <a:t>RDD </a:t>
            </a:r>
            <a:r>
              <a:rPr lang="en-US" dirty="0">
                <a:latin typeface="Arial Narrow" panose="020B0606020202030204" pitchFamily="34" charset="0"/>
              </a:rPr>
              <a:t>is a collection of data elements that are partitioned </a:t>
            </a:r>
            <a:r>
              <a:rPr lang="en-US" dirty="0" smtClean="0">
                <a:latin typeface="Arial Narrow" panose="020B0606020202030204" pitchFamily="34" charset="0"/>
              </a:rPr>
              <a:t>across the </a:t>
            </a:r>
            <a:r>
              <a:rPr lang="en-US" dirty="0">
                <a:latin typeface="Arial Narrow" panose="020B0606020202030204" pitchFamily="34" charset="0"/>
              </a:rPr>
              <a:t>participating cluster nodes</a:t>
            </a:r>
            <a:r>
              <a:rPr lang="en-US" dirty="0" smtClean="0">
                <a:latin typeface="Arial Narrow" panose="020B0606020202030204" pitchFamily="34" charset="0"/>
              </a:rPr>
              <a:t>.</a:t>
            </a:r>
          </a:p>
          <a:p>
            <a:pPr algn="just"/>
            <a:r>
              <a:rPr lang="en-US" dirty="0" smtClean="0">
                <a:latin typeface="Arial Narrow" panose="020B0606020202030204" pitchFamily="34" charset="0"/>
              </a:rPr>
              <a:t>It </a:t>
            </a:r>
            <a:r>
              <a:rPr lang="en-US" dirty="0">
                <a:latin typeface="Arial Narrow" panose="020B0606020202030204" pitchFamily="34" charset="0"/>
              </a:rPr>
              <a:t>is important to understand that data is distributed across the cluster in </a:t>
            </a:r>
            <a:r>
              <a:rPr lang="en-US" dirty="0" smtClean="0">
                <a:latin typeface="Arial Narrow" panose="020B0606020202030204" pitchFamily="34" charset="0"/>
              </a:rPr>
              <a:t>data partitions </a:t>
            </a:r>
            <a:r>
              <a:rPr lang="en-US" dirty="0">
                <a:latin typeface="Arial Narrow" panose="020B0606020202030204" pitchFamily="34" charset="0"/>
              </a:rPr>
              <a:t>and stored on multiple machines.</a:t>
            </a:r>
            <a:endParaRPr lang="en-IN" dirty="0">
              <a:latin typeface="Arial Narrow" panose="020B0606020202030204" pitchFamily="34" charset="0"/>
            </a:endParaRPr>
          </a:p>
        </p:txBody>
      </p:sp>
    </p:spTree>
    <p:extLst>
      <p:ext uri="{BB962C8B-B14F-4D97-AF65-F5344CB8AC3E}">
        <p14:creationId xmlns:p14="http://schemas.microsoft.com/office/powerpoint/2010/main" val="2947717557"/>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a:blip r:embed="rId2"/>
          <a:stretch>
            <a:fillRect/>
          </a:stretch>
        </p:blipFill>
        <p:spPr>
          <a:xfrm>
            <a:off x="838200" y="1466576"/>
            <a:ext cx="10340097" cy="3924848"/>
          </a:xfrm>
          <a:prstGeom prst="rect">
            <a:avLst/>
          </a:prstGeom>
        </p:spPr>
      </p:pic>
    </p:spTree>
    <p:extLst>
      <p:ext uri="{BB962C8B-B14F-4D97-AF65-F5344CB8AC3E}">
        <p14:creationId xmlns:p14="http://schemas.microsoft.com/office/powerpoint/2010/main" val="100450222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2175</TotalTime>
  <Words>8170</Words>
  <Application>Microsoft Office PowerPoint</Application>
  <PresentationFormat>Widescreen</PresentationFormat>
  <Paragraphs>527</Paragraphs>
  <Slides>168</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168</vt:i4>
      </vt:variant>
    </vt:vector>
  </HeadingPairs>
  <TitlesOfParts>
    <vt:vector size="173" baseType="lpstr">
      <vt:lpstr>Arial</vt:lpstr>
      <vt:lpstr>Arial Narrow</vt:lpstr>
      <vt:lpstr>Calibri</vt:lpstr>
      <vt:lpstr>Calibri Light</vt:lpstr>
      <vt:lpstr>Office Theme</vt:lpstr>
      <vt:lpstr>CS7302 Big Data Analytics</vt:lpstr>
      <vt:lpstr>Content Outline</vt:lpstr>
      <vt:lpstr>1.1 Introduction to Big Data Analytics </vt:lpstr>
      <vt:lpstr>What is Big Data?</vt:lpstr>
      <vt:lpstr>TYPES OF BIG-DATA</vt:lpstr>
      <vt:lpstr>PowerPoint Presentation</vt:lpstr>
      <vt:lpstr>Structured Data </vt:lpstr>
      <vt:lpstr>PowerPoint Presentation</vt:lpstr>
      <vt:lpstr>PowerPoint Presentation</vt:lpstr>
      <vt:lpstr>Semi Structured Data</vt:lpstr>
      <vt:lpstr>PowerPoint Presentation</vt:lpstr>
      <vt:lpstr>Quasi Structured Data</vt:lpstr>
      <vt:lpstr>Unstructured Data</vt:lpstr>
      <vt:lpstr>PowerPoint Presentation</vt:lpstr>
      <vt:lpstr>THE CHARACTERISTICS OF BIG DATA</vt:lpstr>
      <vt:lpstr>Volume</vt:lpstr>
      <vt:lpstr>PowerPoint Presentation</vt:lpstr>
      <vt:lpstr>PowerPoint Presentation</vt:lpstr>
      <vt:lpstr>Variety</vt:lpstr>
      <vt:lpstr>Veracity</vt:lpstr>
      <vt:lpstr>Value</vt:lpstr>
      <vt:lpstr>Velocity</vt:lpstr>
      <vt:lpstr>PowerPoint Presentation</vt:lpstr>
      <vt:lpstr>PowerPoint Presentation</vt:lpstr>
      <vt:lpstr>PowerPoint Presentation</vt:lpstr>
      <vt:lpstr>PowerPoint Presentation</vt:lpstr>
      <vt:lpstr>APPLICATIONS OF BIG DATA</vt:lpstr>
      <vt:lpstr>PowerPoint Presentation</vt:lpstr>
      <vt:lpstr>PowerPoint Presentation</vt:lpstr>
      <vt:lpstr>PowerPoint Presentation</vt:lpstr>
      <vt:lpstr>Introduction to Apache Hadoop and MapReduce</vt:lpstr>
      <vt:lpstr>What is Apache Hadoop?</vt:lpstr>
      <vt:lpstr>Apache Hadoop framework </vt:lpstr>
      <vt:lpstr>PowerPoint Presentation</vt:lpstr>
      <vt:lpstr>PowerPoint Presentation</vt:lpstr>
      <vt:lpstr>PowerPoint Presentation</vt:lpstr>
      <vt:lpstr>HDFS and MapReduce </vt:lpstr>
      <vt:lpstr>PowerPoint Presentation</vt:lpstr>
      <vt:lpstr>PowerPoint Presentation</vt:lpstr>
      <vt:lpstr>Hadoop distributed file system </vt:lpstr>
      <vt:lpstr>PowerPoint Presentation</vt:lpstr>
      <vt:lpstr>PowerPoint Presentation</vt:lpstr>
      <vt:lpstr>PowerPoint Presentation</vt:lpstr>
      <vt:lpstr>PowerPoint Presentation</vt:lpstr>
      <vt:lpstr>PowerPoint Presentation</vt:lpstr>
      <vt:lpstr>JobTracker and TaskTracker: The MapReduce engine </vt:lpstr>
      <vt:lpstr>PowerPoint Presentation</vt:lpstr>
      <vt:lpstr>PowerPoint Presentation</vt:lpstr>
      <vt:lpstr>PowerPoint Presentation</vt:lpstr>
      <vt:lpstr>PowerPoint Presentation</vt:lpstr>
      <vt:lpstr>PowerPoint Presentation</vt:lpstr>
      <vt:lpstr>PowerPoint Presentation</vt:lpstr>
      <vt:lpstr>Advantages of Hadoop and MapReduce </vt:lpstr>
      <vt:lpstr>1.3 Apache Spark </vt:lpstr>
      <vt:lpstr>PowerPoint Presentation</vt:lpstr>
      <vt:lpstr>History of Spark</vt:lpstr>
      <vt:lpstr>Features of Apache Spark </vt:lpstr>
      <vt:lpstr>Uses</vt:lpstr>
      <vt:lpstr>Spark Architecture</vt:lpstr>
      <vt:lpstr>PowerPoint Presentation</vt:lpstr>
      <vt:lpstr>PowerPoint Presentation</vt:lpstr>
      <vt:lpstr>PowerPoint Presentation</vt:lpstr>
      <vt:lpstr>PowerPoint Presentation</vt:lpstr>
      <vt:lpstr>Spark Components </vt:lpstr>
      <vt:lpstr>PowerPoint Presentation</vt:lpstr>
      <vt:lpstr>PowerPoint Presentation</vt:lpstr>
      <vt:lpstr>PowerPoint Presentation</vt:lpstr>
      <vt:lpstr>PowerPoint Presentation</vt:lpstr>
      <vt:lpstr>1.4 Spark programming (Python and PySpark) </vt:lpstr>
      <vt:lpstr>PowerPoint Presentation</vt:lpstr>
      <vt:lpstr>PowerPoint Presentation</vt:lpstr>
      <vt:lpstr>PowerPoint Presentation</vt:lpstr>
      <vt:lpstr>PowerPoint Presentation</vt:lpstr>
      <vt:lpstr>Spark Installation</vt:lpstr>
      <vt:lpstr>PowerPoint Presentation</vt:lpstr>
      <vt:lpstr>PowerPoint Presentation</vt:lpstr>
      <vt:lpstr>Spark Installation – Set Environment Variable</vt:lpstr>
      <vt:lpstr>PowerPoint Presentation</vt:lpstr>
      <vt:lpstr>PowerPoint Presentation</vt:lpstr>
      <vt:lpstr>PowerPoint Presentation</vt:lpstr>
      <vt:lpstr>PowerPoint Presentation</vt:lpstr>
      <vt:lpstr>Install pyspark</vt:lpstr>
      <vt:lpstr>PowerPoint Presentation</vt:lpstr>
      <vt:lpstr>SparkSession</vt:lpstr>
      <vt:lpstr>PowerPoint Presentation</vt:lpstr>
      <vt:lpstr>PowerPoint Presentation</vt:lpstr>
      <vt:lpstr>PowerPoint Presentation</vt:lpstr>
      <vt:lpstr>SparkContext</vt:lpstr>
      <vt:lpstr>SparkSession – Load .csv file</vt:lpstr>
      <vt:lpstr>PowerPoint Presentation</vt:lpstr>
      <vt:lpstr>PowerPoint Presentation</vt:lpstr>
      <vt:lpstr>PowerPoint Presentation</vt:lpstr>
      <vt:lpstr>1.4 Spark - Resilient Distributed Dataset (RDDs)   </vt:lpstr>
      <vt:lpstr>PowerPoint Presentation</vt:lpstr>
      <vt:lpstr>PowerPoint Presentation</vt:lpstr>
      <vt:lpstr>PowerPoint Presentation</vt:lpstr>
      <vt:lpstr>Features</vt:lpstr>
      <vt:lpstr>PowerPoint Presentation</vt:lpstr>
      <vt:lpstr>PowerPoint Presentation</vt:lpstr>
      <vt:lpstr>PowerPoint Presentation</vt:lpstr>
      <vt:lpstr>Instantiations of SparkContext object</vt:lpstr>
      <vt:lpstr>PowerPoint Presentation</vt:lpstr>
      <vt:lpstr>PowerPoint Presentation</vt:lpstr>
      <vt:lpstr>Create RDD</vt:lpstr>
      <vt:lpstr>Parallelizing and Collecting the data </vt:lpstr>
      <vt:lpstr>PowerPoint Presentation</vt:lpstr>
      <vt:lpstr>PowerPoint Presentation</vt:lpstr>
      <vt:lpstr>PowerPoint Presentation</vt:lpstr>
      <vt:lpstr>Transformation Operations</vt:lpstr>
      <vt:lpstr>PowerPoint Presentation</vt:lpstr>
      <vt:lpstr>Map Operation</vt:lpstr>
      <vt:lpstr>PowerPoint Presentation</vt:lpstr>
      <vt:lpstr>flatMap Operation</vt:lpstr>
      <vt:lpstr>Map Values Operation</vt:lpstr>
      <vt:lpstr>Filter Operation</vt:lpstr>
      <vt:lpstr>Reduce Operation</vt:lpstr>
      <vt:lpstr>Reduce By Key Operation</vt:lpstr>
      <vt:lpstr>PowerPoint Presentation</vt:lpstr>
      <vt:lpstr>Create an RDD by reading a txt file</vt:lpstr>
      <vt:lpstr>PowerPoint Presentation</vt:lpstr>
      <vt:lpstr>PowerPoint Presentation</vt:lpstr>
      <vt:lpstr>PowerPoint Presentation</vt:lpstr>
      <vt:lpstr>PowerPoint Presentation</vt:lpstr>
      <vt:lpstr>PowerPoint Presentation</vt:lpstr>
      <vt:lpstr>Use of PySpark RDD </vt:lpstr>
      <vt:lpstr>Word Count Example in PySpark</vt:lpstr>
      <vt:lpstr>Union of two RDDs</vt:lpstr>
      <vt:lpstr>Distinct values of an RDD</vt:lpstr>
      <vt:lpstr>Join of two RDDs</vt:lpstr>
      <vt:lpstr>PowerPoint Presentation</vt:lpstr>
      <vt:lpstr>PowerPoint Presentation</vt:lpstr>
      <vt:lpstr>PowerPoint Presentation</vt:lpstr>
      <vt:lpstr>Cartesian Product of two RDDs</vt:lpstr>
      <vt:lpstr>PowerPoint Presentation</vt:lpstr>
      <vt:lpstr>GroupByKey Operation</vt:lpstr>
      <vt:lpstr>PowerPoint Presentation</vt:lpstr>
      <vt:lpstr>PowerPoint Presentation</vt:lpstr>
      <vt:lpstr>SortByKey Operation</vt:lpstr>
      <vt:lpstr>Aggregate by key Operation</vt:lpstr>
      <vt:lpstr>Aggregate by key Operation</vt:lpstr>
      <vt:lpstr>PowerPoint Presentation</vt:lpstr>
      <vt:lpstr>Tree Aggregate Operation</vt:lpstr>
      <vt:lpstr>Zip Operation</vt:lpstr>
      <vt:lpstr>PowerPoint Presentation</vt:lpstr>
      <vt:lpstr>Zip with Index Operation</vt:lpstr>
      <vt:lpstr>PowerPoint Presentation</vt:lpstr>
      <vt:lpstr>Partitions and Partitioning Operation</vt:lpstr>
      <vt:lpstr>PowerPoint Presentation</vt:lpstr>
      <vt:lpstr>Repartition Operation</vt:lpstr>
      <vt:lpstr>PowerPoint Presentation</vt:lpstr>
      <vt:lpstr>Coalesce Operation</vt:lpstr>
      <vt:lpstr>PowerPoint Presentation</vt:lpstr>
      <vt:lpstr>Cache Operation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Save Data on Distributed File Systems</vt:lpstr>
      <vt:lpstr>Save as Binary Sequence File</vt:lpstr>
      <vt:lpstr>Lazy Evaluations</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CS7302 Big Data Analytics</dc:title>
  <dc:creator>Angay</dc:creator>
  <cp:lastModifiedBy>Angay</cp:lastModifiedBy>
  <cp:revision>111</cp:revision>
  <dcterms:created xsi:type="dcterms:W3CDTF">2024-03-10T04:40:06Z</dcterms:created>
  <dcterms:modified xsi:type="dcterms:W3CDTF">2024-03-20T15:19:58Z</dcterms:modified>
</cp:coreProperties>
</file>